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58" r:id="rId5"/>
    <p:sldId id="259" r:id="rId6"/>
    <p:sldId id="260" r:id="rId7"/>
    <p:sldId id="261" r:id="rId8"/>
    <p:sldId id="262" r:id="rId9"/>
    <p:sldId id="268" r:id="rId10"/>
    <p:sldId id="269" r:id="rId11"/>
    <p:sldId id="270" r:id="rId12"/>
    <p:sldId id="271" r:id="rId13"/>
    <p:sldId id="272"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E211E9-EB65-449D-804C-2A1122892D30}"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381401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E211E9-EB65-449D-804C-2A1122892D30}"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17268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E211E9-EB65-449D-804C-2A1122892D30}"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915541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E211E9-EB65-449D-804C-2A1122892D30}"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401933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E211E9-EB65-449D-804C-2A1122892D30}"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959960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E211E9-EB65-449D-804C-2A1122892D30}"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41353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E211E9-EB65-449D-804C-2A1122892D30}" type="datetimeFigureOut">
              <a:rPr lang="en-US" smtClean="0"/>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198588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E211E9-EB65-449D-804C-2A1122892D30}" type="datetimeFigureOut">
              <a:rPr lang="en-US" smtClean="0"/>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211561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211E9-EB65-449D-804C-2A1122892D30}" type="datetimeFigureOut">
              <a:rPr lang="en-US" smtClean="0"/>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3844273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5E211E9-EB65-449D-804C-2A1122892D30}"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372858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5E211E9-EB65-449D-804C-2A1122892D30}"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8585AD-EF0E-4029-8FB3-042AC4AB8156}" type="slidenum">
              <a:rPr lang="en-US" smtClean="0"/>
              <a:t>‹#›</a:t>
            </a:fld>
            <a:endParaRPr lang="en-US"/>
          </a:p>
        </p:txBody>
      </p:sp>
    </p:spTree>
    <p:extLst>
      <p:ext uri="{BB962C8B-B14F-4D97-AF65-F5344CB8AC3E}">
        <p14:creationId xmlns:p14="http://schemas.microsoft.com/office/powerpoint/2010/main" val="199140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211E9-EB65-449D-804C-2A1122892D30}" type="datetimeFigureOut">
              <a:rPr lang="en-US" smtClean="0"/>
              <a:t>11/7/2024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585AD-EF0E-4029-8FB3-042AC4AB8156}" type="slidenum">
              <a:rPr lang="en-US" smtClean="0"/>
              <a:t>‹#›</a:t>
            </a:fld>
            <a:endParaRPr lang="en-US"/>
          </a:p>
        </p:txBody>
      </p:sp>
    </p:spTree>
    <p:extLst>
      <p:ext uri="{BB962C8B-B14F-4D97-AF65-F5344CB8AC3E}">
        <p14:creationId xmlns:p14="http://schemas.microsoft.com/office/powerpoint/2010/main" val="3286935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69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309" y="818620"/>
            <a:ext cx="11739154" cy="2124108"/>
          </a:xfrm>
          <a:prstGeom prst="rect">
            <a:avLst/>
          </a:prstGeom>
        </p:spPr>
        <p:txBody>
          <a:bodyPr wrap="square">
            <a:spAutoFit/>
          </a:bodyPr>
          <a:lstStyle/>
          <a:p>
            <a:pPr algn="just">
              <a:lnSpc>
                <a:spcPct val="150000"/>
              </a:lnSpc>
            </a:pPr>
            <a:r>
              <a:rPr lang="en-US" dirty="0" smtClean="0">
                <a:solidFill>
                  <a:srgbClr val="000000"/>
                </a:solidFill>
                <a:latin typeface="Verdana" panose="020B0604030504040204" pitchFamily="34" charset="0"/>
              </a:rPr>
              <a:t>An activity represents a single screen with a user </a:t>
            </a:r>
            <a:r>
              <a:rPr lang="en-US" dirty="0" err="1" smtClean="0">
                <a:solidFill>
                  <a:srgbClr val="000000"/>
                </a:solidFill>
                <a:latin typeface="Verdana" panose="020B0604030504040204" pitchFamily="34" charset="0"/>
              </a:rPr>
              <a:t>interface,in</a:t>
            </a:r>
            <a:r>
              <a:rPr lang="en-US" dirty="0" smtClean="0">
                <a:solidFill>
                  <a:srgbClr val="000000"/>
                </a:solidFill>
                <a:latin typeface="Verdana" panose="020B0604030504040204" pitchFamily="34" charset="0"/>
              </a:rPr>
              <a:t>-short Activity performs actions on the screen. For example, an email application might have one activity that shows a list of new emails, another activity to compose an email, and another activity for reading emails. If an application has more than one activity, then one of them should be marked as the activity that is presented when the application is launched</a:t>
            </a:r>
            <a:endParaRPr lang="en-US" dirty="0"/>
          </a:p>
        </p:txBody>
      </p:sp>
      <p:sp>
        <p:nvSpPr>
          <p:cNvPr id="4" name="TextBox 3">
            <a:extLst>
              <a:ext uri="{FF2B5EF4-FFF2-40B4-BE49-F238E27FC236}">
                <a16:creationId xmlns:a16="http://schemas.microsoft.com/office/drawing/2014/main" id="{81D0F128-D8C9-473F-82AF-0217CEEF3CC3}"/>
              </a:ext>
            </a:extLst>
          </p:cNvPr>
          <p:cNvSpPr txBox="1"/>
          <p:nvPr/>
        </p:nvSpPr>
        <p:spPr>
          <a:xfrm>
            <a:off x="178309" y="244996"/>
            <a:ext cx="6657920" cy="553998"/>
          </a:xfrm>
          <a:prstGeom prst="rect">
            <a:avLst/>
          </a:prstGeom>
          <a:noFill/>
        </p:spPr>
        <p:txBody>
          <a:bodyPr wrap="square" lIns="0" tIns="0" rIns="0" bIns="0" rtlCol="0">
            <a:spAutoFit/>
          </a:bodyPr>
          <a:lstStyle/>
          <a:p>
            <a:r>
              <a:rPr lang="en-US" sz="3600" b="1" dirty="0" smtClean="0">
                <a:solidFill>
                  <a:srgbClr val="32425C"/>
                </a:solidFill>
              </a:rPr>
              <a:t>1. Activities</a:t>
            </a:r>
            <a:endParaRPr lang="en-US" sz="3600" b="1" dirty="0">
              <a:solidFill>
                <a:srgbClr val="32425C"/>
              </a:solidFill>
            </a:endParaRPr>
          </a:p>
        </p:txBody>
      </p:sp>
      <p:cxnSp>
        <p:nvCxnSpPr>
          <p:cNvPr id="5" name="Straight Connector 4">
            <a:extLst>
              <a:ext uri="{FF2B5EF4-FFF2-40B4-BE49-F238E27FC236}">
                <a16:creationId xmlns:a16="http://schemas.microsoft.com/office/drawing/2014/main" id="{4CBBC676-3AA4-458A-9BF4-43A931512C32}"/>
              </a:ext>
            </a:extLst>
          </p:cNvPr>
          <p:cNvCxnSpPr>
            <a:cxnSpLocks/>
          </p:cNvCxnSpPr>
          <p:nvPr/>
        </p:nvCxnSpPr>
        <p:spPr>
          <a:xfrm flipV="1">
            <a:off x="178309" y="805508"/>
            <a:ext cx="3972748" cy="6598"/>
          </a:xfrm>
          <a:prstGeom prst="line">
            <a:avLst/>
          </a:prstGeom>
          <a:ln w="28575">
            <a:solidFill>
              <a:srgbClr val="00F66F"/>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70857" y="3045713"/>
            <a:ext cx="6096000" cy="923330"/>
          </a:xfrm>
          <a:prstGeom prst="rect">
            <a:avLst/>
          </a:prstGeom>
        </p:spPr>
        <p:txBody>
          <a:bodyPr>
            <a:spAutoFit/>
          </a:bodyPr>
          <a:lstStyle/>
          <a:p>
            <a:pPr fontAlgn="base"/>
            <a:r>
              <a:rPr lang="en-US" dirty="0">
                <a:solidFill>
                  <a:srgbClr val="000000"/>
                </a:solidFill>
                <a:latin typeface="inherit"/>
              </a:rPr>
              <a:t>public </a:t>
            </a:r>
            <a:r>
              <a:rPr lang="en-US" b="1" dirty="0">
                <a:solidFill>
                  <a:srgbClr val="3F7F95"/>
                </a:solidFill>
                <a:latin typeface="inherit"/>
              </a:rPr>
              <a:t>class</a:t>
            </a:r>
            <a:r>
              <a:rPr lang="en-US" dirty="0">
                <a:solidFill>
                  <a:srgbClr val="000000"/>
                </a:solidFill>
                <a:latin typeface="inherit"/>
              </a:rPr>
              <a:t> </a:t>
            </a:r>
            <a:r>
              <a:rPr lang="en-US" dirty="0" err="1">
                <a:solidFill>
                  <a:srgbClr val="000000"/>
                </a:solidFill>
                <a:latin typeface="inherit"/>
              </a:rPr>
              <a:t>MainActivity</a:t>
            </a:r>
            <a:r>
              <a:rPr lang="en-US" dirty="0">
                <a:solidFill>
                  <a:srgbClr val="000000"/>
                </a:solidFill>
                <a:latin typeface="inherit"/>
              </a:rPr>
              <a:t> </a:t>
            </a:r>
            <a:r>
              <a:rPr lang="en-US" b="1" dirty="0">
                <a:solidFill>
                  <a:srgbClr val="3F7F95"/>
                </a:solidFill>
                <a:latin typeface="inherit"/>
              </a:rPr>
              <a:t>extends</a:t>
            </a:r>
            <a:r>
              <a:rPr lang="en-US" dirty="0">
                <a:solidFill>
                  <a:srgbClr val="000000"/>
                </a:solidFill>
                <a:latin typeface="inherit"/>
              </a:rPr>
              <a:t> Activity </a:t>
            </a:r>
            <a:r>
              <a:rPr lang="en-US" dirty="0">
                <a:solidFill>
                  <a:srgbClr val="777777"/>
                </a:solidFill>
                <a:latin typeface="inherit"/>
              </a:rPr>
              <a:t>{</a:t>
            </a:r>
            <a:r>
              <a:rPr lang="en-US" dirty="0">
                <a:solidFill>
                  <a:srgbClr val="000000"/>
                </a:solidFill>
                <a:latin typeface="inherit"/>
              </a:rPr>
              <a:t> </a:t>
            </a:r>
            <a:endParaRPr lang="en-US" dirty="0">
              <a:solidFill>
                <a:srgbClr val="787878"/>
              </a:solidFill>
              <a:latin typeface="Source Code Pro" panose="020B0509030403020204" pitchFamily="49" charset="0"/>
            </a:endParaRPr>
          </a:p>
          <a:p>
            <a:pPr fontAlgn="base"/>
            <a:r>
              <a:rPr lang="en-US" dirty="0">
                <a:solidFill>
                  <a:srgbClr val="3F7F5F"/>
                </a:solidFill>
                <a:latin typeface="inherit"/>
              </a:rPr>
              <a:t>//code </a:t>
            </a:r>
            <a:endParaRPr lang="en-US" dirty="0">
              <a:solidFill>
                <a:srgbClr val="787878"/>
              </a:solidFill>
              <a:latin typeface="Source Code Pro" panose="020B0509030403020204" pitchFamily="49" charset="0"/>
            </a:endParaRPr>
          </a:p>
          <a:p>
            <a:pPr fontAlgn="base"/>
            <a:r>
              <a:rPr lang="en-US" dirty="0">
                <a:solidFill>
                  <a:srgbClr val="777777"/>
                </a:solidFill>
                <a:latin typeface="inherit"/>
              </a:rPr>
              <a:t>}</a:t>
            </a:r>
            <a:endParaRPr lang="en-US" b="0" i="0" dirty="0">
              <a:solidFill>
                <a:srgbClr val="444444"/>
              </a:solidFill>
              <a:effectLst/>
              <a:latin typeface="Source Code Pro" panose="020B0509030403020204" pitchFamily="49" charset="0"/>
            </a:endParaRPr>
          </a:p>
        </p:txBody>
      </p:sp>
      <p:pic>
        <p:nvPicPr>
          <p:cNvPr id="8" name="Picture 7"/>
          <p:cNvPicPr>
            <a:picLocks noChangeAspect="1"/>
          </p:cNvPicPr>
          <p:nvPr/>
        </p:nvPicPr>
        <p:blipFill>
          <a:blip r:embed="rId2"/>
          <a:stretch>
            <a:fillRect/>
          </a:stretch>
        </p:blipFill>
        <p:spPr>
          <a:xfrm>
            <a:off x="1709737" y="3691753"/>
            <a:ext cx="8940846" cy="2505075"/>
          </a:xfrm>
          <a:prstGeom prst="rect">
            <a:avLst/>
          </a:prstGeom>
        </p:spPr>
      </p:pic>
    </p:spTree>
    <p:extLst>
      <p:ext uri="{BB962C8B-B14F-4D97-AF65-F5344CB8AC3E}">
        <p14:creationId xmlns:p14="http://schemas.microsoft.com/office/powerpoint/2010/main" val="134006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0F128-D8C9-473F-82AF-0217CEEF3CC3}"/>
              </a:ext>
            </a:extLst>
          </p:cNvPr>
          <p:cNvSpPr txBox="1"/>
          <p:nvPr/>
        </p:nvSpPr>
        <p:spPr>
          <a:xfrm>
            <a:off x="178309" y="244996"/>
            <a:ext cx="6657920" cy="553998"/>
          </a:xfrm>
          <a:prstGeom prst="rect">
            <a:avLst/>
          </a:prstGeom>
          <a:noFill/>
        </p:spPr>
        <p:txBody>
          <a:bodyPr wrap="square" lIns="0" tIns="0" rIns="0" bIns="0" rtlCol="0">
            <a:spAutoFit/>
          </a:bodyPr>
          <a:lstStyle/>
          <a:p>
            <a:r>
              <a:rPr lang="en-US" sz="3600" b="1" dirty="0">
                <a:solidFill>
                  <a:srgbClr val="32425C"/>
                </a:solidFill>
              </a:rPr>
              <a:t>2</a:t>
            </a:r>
            <a:r>
              <a:rPr lang="en-US" sz="3600" b="1" dirty="0" smtClean="0">
                <a:solidFill>
                  <a:srgbClr val="32425C"/>
                </a:solidFill>
              </a:rPr>
              <a:t>. Services</a:t>
            </a:r>
            <a:endParaRPr lang="en-US" sz="3600" b="1" dirty="0">
              <a:solidFill>
                <a:srgbClr val="32425C"/>
              </a:solidFill>
            </a:endParaRPr>
          </a:p>
        </p:txBody>
      </p:sp>
      <p:cxnSp>
        <p:nvCxnSpPr>
          <p:cNvPr id="3" name="Straight Connector 2">
            <a:extLst>
              <a:ext uri="{FF2B5EF4-FFF2-40B4-BE49-F238E27FC236}">
                <a16:creationId xmlns:a16="http://schemas.microsoft.com/office/drawing/2014/main" id="{4CBBC676-3AA4-458A-9BF4-43A931512C32}"/>
              </a:ext>
            </a:extLst>
          </p:cNvPr>
          <p:cNvCxnSpPr>
            <a:cxnSpLocks/>
          </p:cNvCxnSpPr>
          <p:nvPr/>
        </p:nvCxnSpPr>
        <p:spPr>
          <a:xfrm flipV="1">
            <a:off x="178309" y="805508"/>
            <a:ext cx="3972748" cy="6598"/>
          </a:xfrm>
          <a:prstGeom prst="line">
            <a:avLst/>
          </a:prstGeom>
          <a:ln w="28575">
            <a:solidFill>
              <a:srgbClr val="00F66F"/>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04800" y="1040734"/>
            <a:ext cx="11530148" cy="2723823"/>
          </a:xfrm>
          <a:prstGeom prst="rect">
            <a:avLst/>
          </a:prstGeom>
        </p:spPr>
        <p:txBody>
          <a:bodyPr wrap="square">
            <a:spAutoFit/>
          </a:bodyPr>
          <a:lstStyle/>
          <a:p>
            <a:pPr algn="just">
              <a:lnSpc>
                <a:spcPct val="150000"/>
              </a:lnSpc>
            </a:pPr>
            <a:r>
              <a:rPr lang="en-US" dirty="0">
                <a:solidFill>
                  <a:srgbClr val="000000"/>
                </a:solidFill>
                <a:latin typeface="Verdana" panose="020B0604030504040204" pitchFamily="34" charset="0"/>
              </a:rPr>
              <a:t>A service is a component that runs in the background to perform long-running operations. For example, a service might play music in the background while the user is in a different application, or it might fetch data over the network without blocking user interaction with an activity.</a:t>
            </a:r>
          </a:p>
          <a:p>
            <a:pPr algn="just"/>
            <a:endParaRPr lang="en-US" dirty="0"/>
          </a:p>
          <a:p>
            <a:pPr algn="just"/>
            <a:r>
              <a:rPr lang="en-US" dirty="0"/>
              <a:t>A service is implemented as a subclass of Service class as follows −</a:t>
            </a:r>
          </a:p>
          <a:p>
            <a:pPr algn="just"/>
            <a:endParaRPr lang="en-US" dirty="0"/>
          </a:p>
          <a:p>
            <a:pPr fontAlgn="base"/>
            <a:r>
              <a:rPr lang="en-US" dirty="0">
                <a:solidFill>
                  <a:srgbClr val="000000"/>
                </a:solidFill>
                <a:latin typeface="inherit"/>
              </a:rPr>
              <a:t>public class </a:t>
            </a:r>
            <a:r>
              <a:rPr lang="en-US" dirty="0" err="1">
                <a:solidFill>
                  <a:srgbClr val="000000"/>
                </a:solidFill>
                <a:latin typeface="inherit"/>
              </a:rPr>
              <a:t>MyService</a:t>
            </a:r>
            <a:r>
              <a:rPr lang="en-US" dirty="0">
                <a:solidFill>
                  <a:srgbClr val="000000"/>
                </a:solidFill>
                <a:latin typeface="inherit"/>
              </a:rPr>
              <a:t> extends Service {</a:t>
            </a:r>
          </a:p>
          <a:p>
            <a:pPr fontAlgn="base"/>
            <a:r>
              <a:rPr lang="en-US" dirty="0">
                <a:solidFill>
                  <a:srgbClr val="000000"/>
                </a:solidFill>
                <a:latin typeface="inherit"/>
              </a:rPr>
              <a:t>}</a:t>
            </a:r>
          </a:p>
        </p:txBody>
      </p:sp>
    </p:spTree>
    <p:extLst>
      <p:ext uri="{BB962C8B-B14F-4D97-AF65-F5344CB8AC3E}">
        <p14:creationId xmlns:p14="http://schemas.microsoft.com/office/powerpoint/2010/main" val="2999001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0F128-D8C9-473F-82AF-0217CEEF3CC3}"/>
              </a:ext>
            </a:extLst>
          </p:cNvPr>
          <p:cNvSpPr txBox="1"/>
          <p:nvPr/>
        </p:nvSpPr>
        <p:spPr>
          <a:xfrm>
            <a:off x="178309" y="244996"/>
            <a:ext cx="6657920" cy="553998"/>
          </a:xfrm>
          <a:prstGeom prst="rect">
            <a:avLst/>
          </a:prstGeom>
          <a:noFill/>
        </p:spPr>
        <p:txBody>
          <a:bodyPr wrap="square" lIns="0" tIns="0" rIns="0" bIns="0" rtlCol="0">
            <a:spAutoFit/>
          </a:bodyPr>
          <a:lstStyle/>
          <a:p>
            <a:r>
              <a:rPr lang="en-US" sz="3600" b="1" dirty="0">
                <a:solidFill>
                  <a:srgbClr val="32425C"/>
                </a:solidFill>
              </a:rPr>
              <a:t>3</a:t>
            </a:r>
            <a:r>
              <a:rPr lang="en-US" sz="3600" b="1" dirty="0" smtClean="0">
                <a:solidFill>
                  <a:srgbClr val="32425C"/>
                </a:solidFill>
              </a:rPr>
              <a:t>. Broadcast Receivers</a:t>
            </a:r>
            <a:endParaRPr lang="en-US" sz="3600" b="1" dirty="0">
              <a:solidFill>
                <a:srgbClr val="32425C"/>
              </a:solidFill>
            </a:endParaRPr>
          </a:p>
        </p:txBody>
      </p:sp>
      <p:cxnSp>
        <p:nvCxnSpPr>
          <p:cNvPr id="3" name="Straight Connector 2">
            <a:extLst>
              <a:ext uri="{FF2B5EF4-FFF2-40B4-BE49-F238E27FC236}">
                <a16:creationId xmlns:a16="http://schemas.microsoft.com/office/drawing/2014/main" id="{4CBBC676-3AA4-458A-9BF4-43A931512C32}"/>
              </a:ext>
            </a:extLst>
          </p:cNvPr>
          <p:cNvCxnSpPr>
            <a:cxnSpLocks/>
          </p:cNvCxnSpPr>
          <p:nvPr/>
        </p:nvCxnSpPr>
        <p:spPr>
          <a:xfrm flipV="1">
            <a:off x="178309" y="805508"/>
            <a:ext cx="3972748" cy="6598"/>
          </a:xfrm>
          <a:prstGeom prst="line">
            <a:avLst/>
          </a:prstGeom>
          <a:ln w="28575">
            <a:solidFill>
              <a:srgbClr val="00F66F"/>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78309" y="1027837"/>
            <a:ext cx="11547566" cy="1698285"/>
          </a:xfrm>
          <a:prstGeom prst="rect">
            <a:avLst/>
          </a:prstGeom>
        </p:spPr>
        <p:txBody>
          <a:bodyPr wrap="square">
            <a:spAutoFit/>
          </a:bodyPr>
          <a:lstStyle/>
          <a:p>
            <a:pPr algn="just">
              <a:lnSpc>
                <a:spcPct val="150000"/>
              </a:lnSpc>
            </a:pPr>
            <a:r>
              <a:rPr lang="en-US" dirty="0">
                <a:solidFill>
                  <a:srgbClr val="000000"/>
                </a:solidFill>
                <a:latin typeface="Verdana" panose="020B0604030504040204" pitchFamily="34" charset="0"/>
              </a:rPr>
              <a:t>Broadcast Receiver is a component that responds to broadcast messages from another application or the same system. It can also deliver broadcasts to applications that are not running. For example – notify the user that the battery is low. Android developers can use broadcast messages in the application or outside the normal flow.</a:t>
            </a:r>
          </a:p>
        </p:txBody>
      </p:sp>
      <p:sp>
        <p:nvSpPr>
          <p:cNvPr id="5" name="Rectangle 4"/>
          <p:cNvSpPr/>
          <p:nvPr/>
        </p:nvSpPr>
        <p:spPr>
          <a:xfrm>
            <a:off x="178309" y="2804500"/>
            <a:ext cx="11547566" cy="2533129"/>
          </a:xfrm>
          <a:prstGeom prst="rect">
            <a:avLst/>
          </a:prstGeom>
        </p:spPr>
        <p:txBody>
          <a:bodyPr wrap="square">
            <a:spAutoFit/>
          </a:bodyPr>
          <a:lstStyle/>
          <a:p>
            <a:pPr algn="just">
              <a:lnSpc>
                <a:spcPct val="150000"/>
              </a:lnSpc>
            </a:pPr>
            <a:r>
              <a:rPr lang="en-US" dirty="0">
                <a:solidFill>
                  <a:srgbClr val="000000"/>
                </a:solidFill>
                <a:latin typeface="Verdana" panose="020B0604030504040204" pitchFamily="34" charset="0"/>
              </a:rPr>
              <a:t>Broadcast Receivers simply respond to broadcast messages from other applications or from the system. For example, applications can also initiate broadcasts to let other applications know that some data has been downloaded to the device and is available for them to use, so this is broadcast receiver who will intercept this communication and will initiate appropriate action.</a:t>
            </a:r>
          </a:p>
          <a:p>
            <a:pPr algn="just">
              <a:lnSpc>
                <a:spcPct val="150000"/>
              </a:lnSpc>
            </a:pPr>
            <a:r>
              <a:rPr lang="en-US" dirty="0">
                <a:solidFill>
                  <a:srgbClr val="000000"/>
                </a:solidFill>
                <a:latin typeface="Verdana" panose="020B0604030504040204" pitchFamily="34" charset="0"/>
              </a:rPr>
              <a:t>A broadcast receiver is implemented as a subclass of </a:t>
            </a:r>
            <a:r>
              <a:rPr lang="en-US" b="1" dirty="0" err="1">
                <a:solidFill>
                  <a:srgbClr val="000000"/>
                </a:solidFill>
                <a:latin typeface="inherit"/>
              </a:rPr>
              <a:t>BroadcastReceiver</a:t>
            </a:r>
            <a:r>
              <a:rPr lang="en-US" dirty="0">
                <a:solidFill>
                  <a:srgbClr val="000000"/>
                </a:solidFill>
                <a:latin typeface="Verdana" panose="020B0604030504040204" pitchFamily="34" charset="0"/>
              </a:rPr>
              <a:t> class and each message is broadcaster as an </a:t>
            </a:r>
            <a:r>
              <a:rPr lang="en-US" b="1" dirty="0">
                <a:solidFill>
                  <a:srgbClr val="000000"/>
                </a:solidFill>
                <a:latin typeface="inherit"/>
              </a:rPr>
              <a:t>Intent</a:t>
            </a:r>
            <a:r>
              <a:rPr lang="en-US" dirty="0">
                <a:solidFill>
                  <a:srgbClr val="000000"/>
                </a:solidFill>
                <a:latin typeface="Verdana" panose="020B0604030504040204" pitchFamily="34" charset="0"/>
              </a:rPr>
              <a:t> object.</a:t>
            </a:r>
            <a:endParaRPr lang="en-US" b="0" i="0" dirty="0">
              <a:solidFill>
                <a:srgbClr val="000000"/>
              </a:solidFill>
              <a:effectLst/>
              <a:latin typeface="Verdana" panose="020B0604030504040204" pitchFamily="34" charset="0"/>
            </a:endParaRPr>
          </a:p>
        </p:txBody>
      </p:sp>
      <p:sp>
        <p:nvSpPr>
          <p:cNvPr id="7" name="Rectangle 6"/>
          <p:cNvSpPr/>
          <p:nvPr/>
        </p:nvSpPr>
        <p:spPr>
          <a:xfrm>
            <a:off x="3753394" y="5416007"/>
            <a:ext cx="7097486" cy="1200329"/>
          </a:xfrm>
          <a:prstGeom prst="rect">
            <a:avLst/>
          </a:prstGeom>
        </p:spPr>
        <p:txBody>
          <a:bodyPr wrap="square">
            <a:spAutoFit/>
          </a:bodyPr>
          <a:lstStyle/>
          <a:p>
            <a:r>
              <a:rPr lang="en-US" sz="2400" dirty="0"/>
              <a:t>public class </a:t>
            </a:r>
            <a:r>
              <a:rPr lang="en-US" sz="2400" dirty="0" err="1"/>
              <a:t>MyReceiver</a:t>
            </a:r>
            <a:r>
              <a:rPr lang="en-US" sz="2400" dirty="0"/>
              <a:t>  extends  </a:t>
            </a:r>
            <a:r>
              <a:rPr lang="en-US" sz="2400" dirty="0" err="1"/>
              <a:t>BroadcastReceiver</a:t>
            </a:r>
            <a:r>
              <a:rPr lang="en-US" sz="2400" dirty="0"/>
              <a:t> {</a:t>
            </a:r>
          </a:p>
          <a:p>
            <a:r>
              <a:rPr lang="en-US" sz="2400" dirty="0"/>
              <a:t>   public void </a:t>
            </a:r>
            <a:r>
              <a:rPr lang="en-US" sz="2400" dirty="0" err="1"/>
              <a:t>onReceive</a:t>
            </a:r>
            <a:r>
              <a:rPr lang="en-US" sz="2400" dirty="0"/>
              <a:t>(</a:t>
            </a:r>
            <a:r>
              <a:rPr lang="en-US" sz="2400" dirty="0" err="1"/>
              <a:t>context,intent</a:t>
            </a:r>
            <a:r>
              <a:rPr lang="en-US" sz="2400" dirty="0"/>
              <a:t>){}</a:t>
            </a:r>
          </a:p>
          <a:p>
            <a:r>
              <a:rPr lang="en-US" sz="2400" dirty="0"/>
              <a:t>}</a:t>
            </a:r>
          </a:p>
        </p:txBody>
      </p:sp>
    </p:spTree>
    <p:extLst>
      <p:ext uri="{BB962C8B-B14F-4D97-AF65-F5344CB8AC3E}">
        <p14:creationId xmlns:p14="http://schemas.microsoft.com/office/powerpoint/2010/main" val="3858541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0F128-D8C9-473F-82AF-0217CEEF3CC3}"/>
              </a:ext>
            </a:extLst>
          </p:cNvPr>
          <p:cNvSpPr txBox="1"/>
          <p:nvPr/>
        </p:nvSpPr>
        <p:spPr>
          <a:xfrm>
            <a:off x="178309" y="244996"/>
            <a:ext cx="6657920" cy="553998"/>
          </a:xfrm>
          <a:prstGeom prst="rect">
            <a:avLst/>
          </a:prstGeom>
          <a:noFill/>
        </p:spPr>
        <p:txBody>
          <a:bodyPr wrap="square" lIns="0" tIns="0" rIns="0" bIns="0" rtlCol="0">
            <a:spAutoFit/>
          </a:bodyPr>
          <a:lstStyle/>
          <a:p>
            <a:r>
              <a:rPr lang="en-US" sz="3600" b="1" dirty="0">
                <a:solidFill>
                  <a:srgbClr val="32425C"/>
                </a:solidFill>
              </a:rPr>
              <a:t>4</a:t>
            </a:r>
            <a:r>
              <a:rPr lang="en-US" sz="3600" b="1" dirty="0" smtClean="0">
                <a:solidFill>
                  <a:srgbClr val="32425C"/>
                </a:solidFill>
              </a:rPr>
              <a:t>. Content Providers</a:t>
            </a:r>
            <a:endParaRPr lang="en-US" sz="3600" b="1" dirty="0">
              <a:solidFill>
                <a:srgbClr val="32425C"/>
              </a:solidFill>
            </a:endParaRPr>
          </a:p>
        </p:txBody>
      </p:sp>
      <p:cxnSp>
        <p:nvCxnSpPr>
          <p:cNvPr id="3" name="Straight Connector 2">
            <a:extLst>
              <a:ext uri="{FF2B5EF4-FFF2-40B4-BE49-F238E27FC236}">
                <a16:creationId xmlns:a16="http://schemas.microsoft.com/office/drawing/2014/main" id="{4CBBC676-3AA4-458A-9BF4-43A931512C32}"/>
              </a:ext>
            </a:extLst>
          </p:cNvPr>
          <p:cNvCxnSpPr>
            <a:cxnSpLocks/>
          </p:cNvCxnSpPr>
          <p:nvPr/>
        </p:nvCxnSpPr>
        <p:spPr>
          <a:xfrm flipV="1">
            <a:off x="178309" y="805508"/>
            <a:ext cx="3972748" cy="6598"/>
          </a:xfrm>
          <a:prstGeom prst="line">
            <a:avLst/>
          </a:prstGeom>
          <a:ln w="28575">
            <a:solidFill>
              <a:srgbClr val="00F66F"/>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78309" y="1119112"/>
            <a:ext cx="11708891" cy="3416320"/>
          </a:xfrm>
          <a:prstGeom prst="rect">
            <a:avLst/>
          </a:prstGeom>
        </p:spPr>
        <p:txBody>
          <a:bodyPr wrap="square">
            <a:spAutoFit/>
          </a:bodyPr>
          <a:lstStyle/>
          <a:p>
            <a:pPr algn="just">
              <a:lnSpc>
                <a:spcPct val="150000"/>
              </a:lnSpc>
            </a:pPr>
            <a:r>
              <a:rPr lang="en-US" dirty="0">
                <a:solidFill>
                  <a:srgbClr val="000000"/>
                </a:solidFill>
                <a:latin typeface="Verdana" panose="020B0604030504040204" pitchFamily="34" charset="0"/>
              </a:rPr>
              <a:t>Content Provider is a component that allows applications to share data among multiple applications. It hides the details of the database and can be used to read and write private data of the application which is not shared. It would be a mess to access data from other applications without content providers.</a:t>
            </a:r>
          </a:p>
          <a:p>
            <a:pPr algn="just">
              <a:lnSpc>
                <a:spcPct val="150000"/>
              </a:lnSpc>
            </a:pPr>
            <a:endParaRPr lang="en-US" dirty="0">
              <a:solidFill>
                <a:srgbClr val="000000"/>
              </a:solidFill>
              <a:latin typeface="Verdana" panose="020B0604030504040204" pitchFamily="34" charset="0"/>
            </a:endParaRPr>
          </a:p>
          <a:p>
            <a:pPr algn="just">
              <a:lnSpc>
                <a:spcPct val="150000"/>
              </a:lnSpc>
            </a:pPr>
            <a:r>
              <a:rPr lang="en-US" dirty="0">
                <a:solidFill>
                  <a:srgbClr val="000000"/>
                </a:solidFill>
                <a:latin typeface="Verdana" panose="020B0604030504040204" pitchFamily="34" charset="0"/>
              </a:rPr>
              <a:t>For example – you can consider looking for contact details in contact list. Or You might want photos from the gallery which are also provided by Content Provider.</a:t>
            </a:r>
          </a:p>
          <a:p>
            <a:pPr algn="just">
              <a:lnSpc>
                <a:spcPct val="150000"/>
              </a:lnSpc>
            </a:pPr>
            <a:r>
              <a:rPr lang="en-US" dirty="0" smtClean="0"/>
              <a:t>To </a:t>
            </a:r>
            <a:r>
              <a:rPr lang="en-US" dirty="0"/>
              <a:t>implement this, extend </a:t>
            </a:r>
            <a:r>
              <a:rPr lang="en-US" dirty="0" err="1"/>
              <a:t>ContentProvider</a:t>
            </a:r>
            <a:r>
              <a:rPr lang="en-US" dirty="0"/>
              <a:t> in your subclass:</a:t>
            </a:r>
          </a:p>
        </p:txBody>
      </p:sp>
      <p:sp>
        <p:nvSpPr>
          <p:cNvPr id="5" name="Rectangle 4"/>
          <p:cNvSpPr/>
          <p:nvPr/>
        </p:nvSpPr>
        <p:spPr>
          <a:xfrm>
            <a:off x="1558834" y="4842438"/>
            <a:ext cx="9126583" cy="1964512"/>
          </a:xfrm>
          <a:prstGeom prst="rect">
            <a:avLst/>
          </a:prstGeom>
        </p:spPr>
        <p:txBody>
          <a:bodyPr wrap="square">
            <a:spAutoFit/>
          </a:bodyPr>
          <a:lstStyle/>
          <a:p>
            <a:pPr>
              <a:lnSpc>
                <a:spcPct val="150000"/>
              </a:lnSpc>
            </a:pPr>
            <a:r>
              <a:rPr lang="en-US" sz="2800" dirty="0"/>
              <a:t>public class </a:t>
            </a:r>
            <a:r>
              <a:rPr lang="en-US" sz="2800" dirty="0" err="1"/>
              <a:t>MyContentProvider</a:t>
            </a:r>
            <a:r>
              <a:rPr lang="en-US" sz="2800" dirty="0"/>
              <a:t> extends  </a:t>
            </a:r>
            <a:r>
              <a:rPr lang="en-US" sz="2800" dirty="0" err="1"/>
              <a:t>ContentProvider</a:t>
            </a:r>
            <a:r>
              <a:rPr lang="en-US" sz="2800" dirty="0"/>
              <a:t> {</a:t>
            </a:r>
          </a:p>
          <a:p>
            <a:pPr>
              <a:lnSpc>
                <a:spcPct val="150000"/>
              </a:lnSpc>
            </a:pPr>
            <a:r>
              <a:rPr lang="en-US" sz="2800" dirty="0"/>
              <a:t>   public void </a:t>
            </a:r>
            <a:r>
              <a:rPr lang="en-US" sz="2800" dirty="0" err="1"/>
              <a:t>onCreate</a:t>
            </a:r>
            <a:r>
              <a:rPr lang="en-US" sz="2800" dirty="0"/>
              <a:t>(){}</a:t>
            </a:r>
          </a:p>
          <a:p>
            <a:pPr>
              <a:lnSpc>
                <a:spcPct val="150000"/>
              </a:lnSpc>
            </a:pPr>
            <a:r>
              <a:rPr lang="en-US" sz="2800" dirty="0"/>
              <a:t>}</a:t>
            </a:r>
          </a:p>
        </p:txBody>
      </p:sp>
    </p:spTree>
    <p:extLst>
      <p:ext uri="{BB962C8B-B14F-4D97-AF65-F5344CB8AC3E}">
        <p14:creationId xmlns:p14="http://schemas.microsoft.com/office/powerpoint/2010/main" val="349909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0F128-D8C9-473F-82AF-0217CEEF3CC3}"/>
              </a:ext>
            </a:extLst>
          </p:cNvPr>
          <p:cNvSpPr txBox="1"/>
          <p:nvPr/>
        </p:nvSpPr>
        <p:spPr>
          <a:xfrm>
            <a:off x="178309" y="244996"/>
            <a:ext cx="6657920" cy="553998"/>
          </a:xfrm>
          <a:prstGeom prst="rect">
            <a:avLst/>
          </a:prstGeom>
          <a:noFill/>
        </p:spPr>
        <p:txBody>
          <a:bodyPr wrap="square" lIns="0" tIns="0" rIns="0" bIns="0" rtlCol="0">
            <a:spAutoFit/>
          </a:bodyPr>
          <a:lstStyle/>
          <a:p>
            <a:r>
              <a:rPr lang="en-US" sz="3600" b="1" dirty="0" smtClean="0">
                <a:solidFill>
                  <a:srgbClr val="32425C"/>
                </a:solidFill>
              </a:rPr>
              <a:t>Android Activity Life cycle</a:t>
            </a:r>
            <a:endParaRPr lang="en-US" sz="3600" b="1" dirty="0">
              <a:solidFill>
                <a:srgbClr val="32425C"/>
              </a:solidFill>
            </a:endParaRPr>
          </a:p>
        </p:txBody>
      </p:sp>
      <p:cxnSp>
        <p:nvCxnSpPr>
          <p:cNvPr id="3" name="Straight Connector 2">
            <a:extLst>
              <a:ext uri="{FF2B5EF4-FFF2-40B4-BE49-F238E27FC236}">
                <a16:creationId xmlns:a16="http://schemas.microsoft.com/office/drawing/2014/main" id="{4CBBC676-3AA4-458A-9BF4-43A931512C32}"/>
              </a:ext>
            </a:extLst>
          </p:cNvPr>
          <p:cNvCxnSpPr>
            <a:cxnSpLocks/>
          </p:cNvCxnSpPr>
          <p:nvPr/>
        </p:nvCxnSpPr>
        <p:spPr>
          <a:xfrm flipV="1">
            <a:off x="178309" y="805508"/>
            <a:ext cx="3972748" cy="6598"/>
          </a:xfrm>
          <a:prstGeom prst="line">
            <a:avLst/>
          </a:prstGeom>
          <a:ln w="28575">
            <a:solidFill>
              <a:srgbClr val="00F66F"/>
            </a:solidFill>
          </a:ln>
        </p:spPr>
        <p:style>
          <a:lnRef idx="1">
            <a:schemeClr val="accent1"/>
          </a:lnRef>
          <a:fillRef idx="0">
            <a:schemeClr val="accent1"/>
          </a:fillRef>
          <a:effectRef idx="0">
            <a:schemeClr val="accent1"/>
          </a:effectRef>
          <a:fontRef idx="minor">
            <a:schemeClr val="tx1"/>
          </a:fontRef>
        </p:style>
      </p:cxnSp>
      <p:pic>
        <p:nvPicPr>
          <p:cNvPr id="3074" name="Picture 2" descr="https://developer.android.com/guide/components/images/activity_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28" y="244996"/>
            <a:ext cx="5965372" cy="66838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nvPr>
        </p:nvGraphicFramePr>
        <p:xfrm>
          <a:off x="185247" y="1751877"/>
          <a:ext cx="6041381" cy="4387663"/>
        </p:xfrm>
        <a:graphic>
          <a:graphicData uri="http://schemas.openxmlformats.org/drawingml/2006/table">
            <a:tbl>
              <a:tblPr/>
              <a:tblGrid>
                <a:gridCol w="1632473">
                  <a:extLst>
                    <a:ext uri="{9D8B030D-6E8A-4147-A177-3AD203B41FA5}">
                      <a16:colId xmlns:a16="http://schemas.microsoft.com/office/drawing/2014/main" val="1512574171"/>
                    </a:ext>
                  </a:extLst>
                </a:gridCol>
                <a:gridCol w="4408908">
                  <a:extLst>
                    <a:ext uri="{9D8B030D-6E8A-4147-A177-3AD203B41FA5}">
                      <a16:colId xmlns:a16="http://schemas.microsoft.com/office/drawing/2014/main" val="375264034"/>
                    </a:ext>
                  </a:extLst>
                </a:gridCol>
              </a:tblGrid>
              <a:tr h="389438">
                <a:tc>
                  <a:txBody>
                    <a:bodyPr/>
                    <a:lstStyle/>
                    <a:p>
                      <a:pPr algn="l" fontAlgn="t"/>
                      <a:r>
                        <a:rPr lang="en-US" sz="1500" dirty="0">
                          <a:solidFill>
                            <a:srgbClr val="000000"/>
                          </a:solidFill>
                          <a:effectLst/>
                          <a:latin typeface="times new roman" panose="02020603050405020304" pitchFamily="18" charset="0"/>
                        </a:rPr>
                        <a:t>Method</a:t>
                      </a:r>
                    </a:p>
                  </a:txBody>
                  <a:tcPr marL="77243" marR="77243" marT="77243" marB="77243">
                    <a:lnL w="7620" cap="flat" cmpd="sng" algn="ctr">
                      <a:solidFill>
                        <a:srgbClr val="F02B64"/>
                      </a:solidFill>
                      <a:prstDash val="solid"/>
                      <a:round/>
                      <a:headEnd type="none" w="med" len="med"/>
                      <a:tailEnd type="none" w="med" len="med"/>
                    </a:lnL>
                    <a:lnR w="7620" cap="flat" cmpd="sng" algn="ctr">
                      <a:solidFill>
                        <a:srgbClr val="F02B64"/>
                      </a:solidFill>
                      <a:prstDash val="solid"/>
                      <a:round/>
                      <a:headEnd type="none" w="med" len="med"/>
                      <a:tailEnd type="none" w="med" len="med"/>
                    </a:lnR>
                    <a:lnT w="7620" cap="flat" cmpd="sng" algn="ctr">
                      <a:solidFill>
                        <a:srgbClr val="F02B64"/>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500" dirty="0">
                          <a:solidFill>
                            <a:srgbClr val="000000"/>
                          </a:solidFill>
                          <a:effectLst/>
                          <a:latin typeface="times new roman" panose="02020603050405020304" pitchFamily="18" charset="0"/>
                        </a:rPr>
                        <a:t>Description</a:t>
                      </a:r>
                    </a:p>
                  </a:txBody>
                  <a:tcPr marL="77243" marR="77243" marT="77243" marB="77243">
                    <a:lnL w="7620" cap="flat" cmpd="sng" algn="ctr">
                      <a:solidFill>
                        <a:srgbClr val="F02B64"/>
                      </a:solidFill>
                      <a:prstDash val="solid"/>
                      <a:round/>
                      <a:headEnd type="none" w="med" len="med"/>
                      <a:tailEnd type="none" w="med" len="med"/>
                    </a:lnL>
                    <a:lnR w="7620" cap="flat" cmpd="sng" algn="ctr">
                      <a:solidFill>
                        <a:srgbClr val="F02B64"/>
                      </a:solidFill>
                      <a:prstDash val="solid"/>
                      <a:round/>
                      <a:headEnd type="none" w="med" len="med"/>
                      <a:tailEnd type="none" w="med" len="med"/>
                    </a:lnR>
                    <a:lnT w="7620" cap="flat" cmpd="sng" algn="ctr">
                      <a:solidFill>
                        <a:srgbClr val="F02B64"/>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758832735"/>
                  </a:ext>
                </a:extLst>
              </a:tr>
              <a:tr h="571175">
                <a:tc>
                  <a:txBody>
                    <a:bodyPr/>
                    <a:lstStyle/>
                    <a:p>
                      <a:pPr algn="just" fontAlgn="t"/>
                      <a:r>
                        <a:rPr lang="en-US" sz="1500" b="1" dirty="0" err="1">
                          <a:solidFill>
                            <a:srgbClr val="333333"/>
                          </a:solidFill>
                          <a:effectLst/>
                          <a:latin typeface="inter-bold"/>
                        </a:rPr>
                        <a:t>onCreate</a:t>
                      </a:r>
                      <a:endParaRPr lang="en-US" sz="1500" dirty="0">
                        <a:solidFill>
                          <a:srgbClr val="333333"/>
                        </a:solidFill>
                        <a:effectLst/>
                        <a:latin typeface="inter-regular"/>
                      </a:endParaRP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dirty="0">
                          <a:solidFill>
                            <a:srgbClr val="333333"/>
                          </a:solidFill>
                          <a:effectLst/>
                          <a:latin typeface="inter-regular"/>
                        </a:rPr>
                        <a:t>called when activity is first created.</a:t>
                      </a: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15872937"/>
                  </a:ext>
                </a:extLst>
              </a:tr>
              <a:tr h="571175">
                <a:tc>
                  <a:txBody>
                    <a:bodyPr/>
                    <a:lstStyle/>
                    <a:p>
                      <a:pPr algn="just" fontAlgn="t"/>
                      <a:r>
                        <a:rPr lang="en-US" sz="1500" b="1" dirty="0" err="1">
                          <a:solidFill>
                            <a:srgbClr val="333333"/>
                          </a:solidFill>
                          <a:effectLst/>
                          <a:latin typeface="inter-bold"/>
                        </a:rPr>
                        <a:t>onStart</a:t>
                      </a:r>
                      <a:endParaRPr lang="en-US" sz="1500" dirty="0">
                        <a:solidFill>
                          <a:srgbClr val="333333"/>
                        </a:solidFill>
                        <a:effectLst/>
                        <a:latin typeface="inter-regular"/>
                      </a:endParaRP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dirty="0">
                          <a:solidFill>
                            <a:srgbClr val="333333"/>
                          </a:solidFill>
                          <a:effectLst/>
                          <a:latin typeface="inter-regular"/>
                        </a:rPr>
                        <a:t>called when activity is becoming visible to the user.</a:t>
                      </a: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74580819"/>
                  </a:ext>
                </a:extLst>
              </a:tr>
              <a:tr h="571175">
                <a:tc>
                  <a:txBody>
                    <a:bodyPr/>
                    <a:lstStyle/>
                    <a:p>
                      <a:pPr algn="just" fontAlgn="t"/>
                      <a:r>
                        <a:rPr lang="en-US" sz="1500" b="1" dirty="0" err="1">
                          <a:solidFill>
                            <a:srgbClr val="333333"/>
                          </a:solidFill>
                          <a:effectLst/>
                          <a:latin typeface="inter-bold"/>
                        </a:rPr>
                        <a:t>onResume</a:t>
                      </a:r>
                      <a:endParaRPr lang="en-US" sz="1500" dirty="0">
                        <a:solidFill>
                          <a:srgbClr val="333333"/>
                        </a:solidFill>
                        <a:effectLst/>
                        <a:latin typeface="inter-regular"/>
                      </a:endParaRP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dirty="0">
                          <a:solidFill>
                            <a:srgbClr val="333333"/>
                          </a:solidFill>
                          <a:effectLst/>
                          <a:latin typeface="inter-regular"/>
                        </a:rPr>
                        <a:t>called when activity will start interacting with the user.</a:t>
                      </a: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5716883"/>
                  </a:ext>
                </a:extLst>
              </a:tr>
              <a:tr h="571175">
                <a:tc>
                  <a:txBody>
                    <a:bodyPr/>
                    <a:lstStyle/>
                    <a:p>
                      <a:pPr algn="just" fontAlgn="t"/>
                      <a:r>
                        <a:rPr lang="en-US" sz="1500" b="1">
                          <a:solidFill>
                            <a:srgbClr val="333333"/>
                          </a:solidFill>
                          <a:effectLst/>
                          <a:latin typeface="inter-bold"/>
                        </a:rPr>
                        <a:t>onPause</a:t>
                      </a:r>
                      <a:endParaRPr lang="en-US" sz="1500">
                        <a:solidFill>
                          <a:srgbClr val="333333"/>
                        </a:solidFill>
                        <a:effectLst/>
                        <a:latin typeface="inter-regular"/>
                      </a:endParaRP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dirty="0">
                          <a:solidFill>
                            <a:srgbClr val="333333"/>
                          </a:solidFill>
                          <a:effectLst/>
                          <a:latin typeface="inter-regular"/>
                        </a:rPr>
                        <a:t>called when activity is not visible to the user.</a:t>
                      </a: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8086305"/>
                  </a:ext>
                </a:extLst>
              </a:tr>
              <a:tr h="571175">
                <a:tc>
                  <a:txBody>
                    <a:bodyPr/>
                    <a:lstStyle/>
                    <a:p>
                      <a:pPr algn="just" fontAlgn="t"/>
                      <a:r>
                        <a:rPr lang="en-US" sz="1500" b="1">
                          <a:solidFill>
                            <a:srgbClr val="333333"/>
                          </a:solidFill>
                          <a:effectLst/>
                          <a:latin typeface="inter-bold"/>
                        </a:rPr>
                        <a:t>onStop</a:t>
                      </a:r>
                      <a:endParaRPr lang="en-US" sz="1500">
                        <a:solidFill>
                          <a:srgbClr val="333333"/>
                        </a:solidFill>
                        <a:effectLst/>
                        <a:latin typeface="inter-regular"/>
                      </a:endParaRP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dirty="0">
                          <a:solidFill>
                            <a:srgbClr val="333333"/>
                          </a:solidFill>
                          <a:effectLst/>
                          <a:latin typeface="inter-regular"/>
                        </a:rPr>
                        <a:t>called when activity is no longer visible to the user.</a:t>
                      </a: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89983195"/>
                  </a:ext>
                </a:extLst>
              </a:tr>
              <a:tr h="571175">
                <a:tc>
                  <a:txBody>
                    <a:bodyPr/>
                    <a:lstStyle/>
                    <a:p>
                      <a:pPr algn="just" fontAlgn="t"/>
                      <a:r>
                        <a:rPr lang="en-US" sz="1500" b="1">
                          <a:solidFill>
                            <a:srgbClr val="333333"/>
                          </a:solidFill>
                          <a:effectLst/>
                          <a:latin typeface="inter-bold"/>
                        </a:rPr>
                        <a:t>onRestart</a:t>
                      </a:r>
                      <a:endParaRPr lang="en-US" sz="1500">
                        <a:solidFill>
                          <a:srgbClr val="333333"/>
                        </a:solidFill>
                        <a:effectLst/>
                        <a:latin typeface="inter-regular"/>
                      </a:endParaRP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dirty="0">
                          <a:solidFill>
                            <a:srgbClr val="333333"/>
                          </a:solidFill>
                          <a:effectLst/>
                          <a:latin typeface="inter-regular"/>
                        </a:rPr>
                        <a:t>called after your activity is stopped, prior to start.</a:t>
                      </a: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220356324"/>
                  </a:ext>
                </a:extLst>
              </a:tr>
              <a:tr h="571175">
                <a:tc>
                  <a:txBody>
                    <a:bodyPr/>
                    <a:lstStyle/>
                    <a:p>
                      <a:pPr algn="just" fontAlgn="t"/>
                      <a:r>
                        <a:rPr lang="en-US" sz="1500" b="1">
                          <a:solidFill>
                            <a:srgbClr val="333333"/>
                          </a:solidFill>
                          <a:effectLst/>
                          <a:latin typeface="inter-bold"/>
                        </a:rPr>
                        <a:t>onDestroy</a:t>
                      </a:r>
                      <a:endParaRPr lang="en-US" sz="1500">
                        <a:solidFill>
                          <a:srgbClr val="333333"/>
                        </a:solidFill>
                        <a:effectLst/>
                        <a:latin typeface="inter-regular"/>
                      </a:endParaRP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dirty="0">
                          <a:solidFill>
                            <a:srgbClr val="333333"/>
                          </a:solidFill>
                          <a:effectLst/>
                          <a:latin typeface="inter-regular"/>
                        </a:rPr>
                        <a:t>called before the activity is destroyed.</a:t>
                      </a:r>
                    </a:p>
                  </a:txBody>
                  <a:tcPr marL="51495" marR="51495" marT="51495" marB="5149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15607921"/>
                  </a:ext>
                </a:extLst>
              </a:tr>
            </a:tbl>
          </a:graphicData>
        </a:graphic>
      </p:graphicFrame>
      <p:sp>
        <p:nvSpPr>
          <p:cNvPr id="5" name="Rectangle 3"/>
          <p:cNvSpPr>
            <a:spLocks noChangeArrowheads="1"/>
          </p:cNvSpPr>
          <p:nvPr/>
        </p:nvSpPr>
        <p:spPr bwMode="auto">
          <a:xfrm>
            <a:off x="315878" y="839042"/>
            <a:ext cx="5344733"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b="1" dirty="0">
                <a:solidFill>
                  <a:srgbClr val="32425C"/>
                </a:solidFill>
                <a:latin typeface="+mn-lt"/>
              </a:rPr>
              <a:t>Android Activity Lifecycle methods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inter-regular"/>
              </a:rPr>
              <a:t>Let's see the 7 lifecycle methods of android activity.</a:t>
            </a:r>
            <a:endParaRPr kumimoji="0" lang="en-US" altLang="en-US" sz="16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287741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a:extLst>
              <a:ext uri="{FF2B5EF4-FFF2-40B4-BE49-F238E27FC236}">
                <a16:creationId xmlns:a16="http://schemas.microsoft.com/office/drawing/2014/main" id="{C9B8D36A-A17B-4229-9AED-3DDB324633DC}"/>
              </a:ext>
            </a:extLst>
          </p:cNvPr>
          <p:cNvPicPr>
            <a:picLocks noChangeAspect="1"/>
          </p:cNvPicPr>
          <p:nvPr/>
        </p:nvPicPr>
        <p:blipFill rotWithShape="1">
          <a:blip r:embed="rId2">
            <a:extLst>
              <a:ext uri="{28A0092B-C50C-407E-A947-70E740481C1C}">
                <a14:useLocalDpi xmlns:a14="http://schemas.microsoft.com/office/drawing/2010/main" val="0"/>
              </a:ext>
            </a:extLst>
          </a:blip>
          <a:srcRect t="1944" b="23055"/>
          <a:stretch/>
        </p:blipFill>
        <p:spPr>
          <a:xfrm>
            <a:off x="0" y="0"/>
            <a:ext cx="12192000" cy="6858000"/>
          </a:xfrm>
          <a:prstGeom prst="rect">
            <a:avLst/>
          </a:prstGeom>
        </p:spPr>
      </p:pic>
      <p:sp>
        <p:nvSpPr>
          <p:cNvPr id="107" name="Rectangle 106">
            <a:extLst>
              <a:ext uri="{FF2B5EF4-FFF2-40B4-BE49-F238E27FC236}">
                <a16:creationId xmlns:a16="http://schemas.microsoft.com/office/drawing/2014/main" id="{F91000B5-A907-4A2E-97A1-0B580206DCC5}"/>
              </a:ext>
            </a:extLst>
          </p:cNvPr>
          <p:cNvSpPr/>
          <p:nvPr/>
        </p:nvSpPr>
        <p:spPr>
          <a:xfrm>
            <a:off x="1" y="1"/>
            <a:ext cx="12191999" cy="6857999"/>
          </a:xfrm>
          <a:prstGeom prst="rect">
            <a:avLst/>
          </a:prstGeom>
          <a:gradFill flip="none" rotWithShape="1">
            <a:gsLst>
              <a:gs pos="30000">
                <a:schemeClr val="bg1"/>
              </a:gs>
              <a:gs pos="79000">
                <a:schemeClr val="bg1">
                  <a:alpha val="8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98BEF0C-953A-4F76-8BCD-3DD3A5BDEBB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r="7571"/>
          <a:stretch/>
        </p:blipFill>
        <p:spPr>
          <a:xfrm>
            <a:off x="1" y="0"/>
            <a:ext cx="5541282" cy="6858000"/>
          </a:xfrm>
          <a:prstGeom prst="rect">
            <a:avLst/>
          </a:prstGeom>
        </p:spPr>
      </p:pic>
      <p:sp>
        <p:nvSpPr>
          <p:cNvPr id="61" name="Rectangle 60">
            <a:extLst>
              <a:ext uri="{FF2B5EF4-FFF2-40B4-BE49-F238E27FC236}">
                <a16:creationId xmlns:a16="http://schemas.microsoft.com/office/drawing/2014/main" id="{838B227F-3B2F-43F9-9B12-538377B0048B}"/>
              </a:ext>
            </a:extLst>
          </p:cNvPr>
          <p:cNvSpPr/>
          <p:nvPr/>
        </p:nvSpPr>
        <p:spPr>
          <a:xfrm>
            <a:off x="0" y="0"/>
            <a:ext cx="5519057" cy="6858000"/>
          </a:xfrm>
          <a:prstGeom prst="rect">
            <a:avLst/>
          </a:prstGeom>
          <a:gradFill flip="none" rotWithShape="1">
            <a:gsLst>
              <a:gs pos="0">
                <a:srgbClr val="1E1918">
                  <a:alpha val="50000"/>
                </a:srgbClr>
              </a:gs>
              <a:gs pos="100000">
                <a:srgbClr val="1E1918">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p>
        </p:txBody>
      </p:sp>
      <p:grpSp>
        <p:nvGrpSpPr>
          <p:cNvPr id="17" name="Group 16">
            <a:extLst>
              <a:ext uri="{FF2B5EF4-FFF2-40B4-BE49-F238E27FC236}">
                <a16:creationId xmlns:a16="http://schemas.microsoft.com/office/drawing/2014/main" id="{6566D2E7-234C-4E45-B872-160EDF756FCD}"/>
              </a:ext>
            </a:extLst>
          </p:cNvPr>
          <p:cNvGrpSpPr/>
          <p:nvPr/>
        </p:nvGrpSpPr>
        <p:grpSpPr>
          <a:xfrm>
            <a:off x="259089" y="158597"/>
            <a:ext cx="3037233" cy="6306458"/>
            <a:chOff x="2093835" y="275771"/>
            <a:chExt cx="3037233" cy="6306458"/>
          </a:xfrm>
        </p:grpSpPr>
        <p:pic>
          <p:nvPicPr>
            <p:cNvPr id="9" name="Picture 8">
              <a:extLst>
                <a:ext uri="{FF2B5EF4-FFF2-40B4-BE49-F238E27FC236}">
                  <a16:creationId xmlns:a16="http://schemas.microsoft.com/office/drawing/2014/main" id="{9BAD396D-A8F8-4D2E-82E2-841B2EC1D31E}"/>
                </a:ext>
              </a:extLst>
            </p:cNvPr>
            <p:cNvPicPr>
              <a:picLocks noChangeAspect="1"/>
            </p:cNvPicPr>
            <p:nvPr/>
          </p:nvPicPr>
          <p:blipFill rotWithShape="1">
            <a:blip r:embed="rId5">
              <a:extLst>
                <a:ext uri="{28A0092B-C50C-407E-A947-70E740481C1C}">
                  <a14:useLocalDpi xmlns:a14="http://schemas.microsoft.com/office/drawing/2010/main" val="0"/>
                </a:ext>
              </a:extLst>
            </a:blip>
            <a:srcRect l="46495" t="30422" r="32457" b="29990"/>
            <a:stretch/>
          </p:blipFill>
          <p:spPr>
            <a:xfrm>
              <a:off x="2337070" y="1130300"/>
              <a:ext cx="2603500" cy="4648200"/>
            </a:xfrm>
            <a:custGeom>
              <a:avLst/>
              <a:gdLst>
                <a:gd name="connsiteX0" fmla="*/ 0 w 2603500"/>
                <a:gd name="connsiteY0" fmla="*/ 0 h 4648200"/>
                <a:gd name="connsiteX1" fmla="*/ 2603500 w 2603500"/>
                <a:gd name="connsiteY1" fmla="*/ 0 h 4648200"/>
                <a:gd name="connsiteX2" fmla="*/ 2603500 w 2603500"/>
                <a:gd name="connsiteY2" fmla="*/ 4648200 h 4648200"/>
                <a:gd name="connsiteX3" fmla="*/ 0 w 2603500"/>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2603500" h="4648200">
                  <a:moveTo>
                    <a:pt x="0" y="0"/>
                  </a:moveTo>
                  <a:lnTo>
                    <a:pt x="2603500" y="0"/>
                  </a:lnTo>
                  <a:lnTo>
                    <a:pt x="2603500" y="4648200"/>
                  </a:lnTo>
                  <a:lnTo>
                    <a:pt x="0" y="4648200"/>
                  </a:lnTo>
                  <a:close/>
                </a:path>
              </a:pathLst>
            </a:custGeom>
          </p:spPr>
        </p:pic>
        <p:grpSp>
          <p:nvGrpSpPr>
            <p:cNvPr id="16" name="Group 15">
              <a:extLst>
                <a:ext uri="{FF2B5EF4-FFF2-40B4-BE49-F238E27FC236}">
                  <a16:creationId xmlns:a16="http://schemas.microsoft.com/office/drawing/2014/main" id="{ECE89246-40B9-444F-8D03-63206BD68279}"/>
                </a:ext>
              </a:extLst>
            </p:cNvPr>
            <p:cNvGrpSpPr/>
            <p:nvPr/>
          </p:nvGrpSpPr>
          <p:grpSpPr>
            <a:xfrm>
              <a:off x="2093835" y="275771"/>
              <a:ext cx="3037233" cy="6306458"/>
              <a:chOff x="2093835" y="275771"/>
              <a:chExt cx="3037233" cy="6306458"/>
            </a:xfrm>
          </p:grpSpPr>
          <p:pic>
            <p:nvPicPr>
              <p:cNvPr id="4" name="Picture 3">
                <a:extLst>
                  <a:ext uri="{FF2B5EF4-FFF2-40B4-BE49-F238E27FC236}">
                    <a16:creationId xmlns:a16="http://schemas.microsoft.com/office/drawing/2014/main" id="{89417D26-55FE-4B1B-B9D7-6BABBA0272A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569" t="4021" r="20799" b="4021"/>
              <a:stretch/>
            </p:blipFill>
            <p:spPr>
              <a:xfrm>
                <a:off x="2093835" y="275771"/>
                <a:ext cx="3037233" cy="6306458"/>
              </a:xfrm>
              <a:prstGeom prst="rect">
                <a:avLst/>
              </a:prstGeom>
            </p:spPr>
          </p:pic>
          <p:sp>
            <p:nvSpPr>
              <p:cNvPr id="10" name="Freeform 5">
                <a:extLst>
                  <a:ext uri="{FF2B5EF4-FFF2-40B4-BE49-F238E27FC236}">
                    <a16:creationId xmlns:a16="http://schemas.microsoft.com/office/drawing/2014/main" id="{40F7E73B-EDF8-434B-9AE4-82DB7152D4B8}"/>
                  </a:ext>
                </a:extLst>
              </p:cNvPr>
              <p:cNvSpPr>
                <a:spLocks/>
              </p:cNvSpPr>
              <p:nvPr/>
            </p:nvSpPr>
            <p:spPr bwMode="auto">
              <a:xfrm>
                <a:off x="2337070" y="1130300"/>
                <a:ext cx="1959159" cy="3387264"/>
              </a:xfrm>
              <a:custGeom>
                <a:avLst/>
                <a:gdLst>
                  <a:gd name="T0" fmla="*/ 0 w 839"/>
                  <a:gd name="T1" fmla="*/ 2053 h 2053"/>
                  <a:gd name="T2" fmla="*/ 0 w 839"/>
                  <a:gd name="T3" fmla="*/ 0 h 2053"/>
                  <a:gd name="T4" fmla="*/ 839 w 839"/>
                  <a:gd name="T5" fmla="*/ 0 h 2053"/>
                  <a:gd name="T6" fmla="*/ 0 w 839"/>
                  <a:gd name="T7" fmla="*/ 2053 h 2053"/>
                </a:gdLst>
                <a:ahLst/>
                <a:cxnLst>
                  <a:cxn ang="0">
                    <a:pos x="T0" y="T1"/>
                  </a:cxn>
                  <a:cxn ang="0">
                    <a:pos x="T2" y="T3"/>
                  </a:cxn>
                  <a:cxn ang="0">
                    <a:pos x="T4" y="T5"/>
                  </a:cxn>
                  <a:cxn ang="0">
                    <a:pos x="T6" y="T7"/>
                  </a:cxn>
                </a:cxnLst>
                <a:rect l="0" t="0" r="r" b="b"/>
                <a:pathLst>
                  <a:path w="839" h="2053">
                    <a:moveTo>
                      <a:pt x="0" y="2053"/>
                    </a:moveTo>
                    <a:lnTo>
                      <a:pt x="0" y="0"/>
                    </a:lnTo>
                    <a:lnTo>
                      <a:pt x="839" y="0"/>
                    </a:lnTo>
                    <a:lnTo>
                      <a:pt x="0" y="2053"/>
                    </a:lnTo>
                    <a:close/>
                  </a:path>
                </a:pathLst>
              </a:custGeom>
              <a:gradFill flip="none" rotWithShape="1">
                <a:gsLst>
                  <a:gs pos="0">
                    <a:schemeClr val="bg1">
                      <a:alpha val="35000"/>
                    </a:schemeClr>
                  </a:gs>
                  <a:gs pos="100000">
                    <a:schemeClr val="bg1">
                      <a:alpha val="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2" name="TextBox 11">
            <a:extLst>
              <a:ext uri="{FF2B5EF4-FFF2-40B4-BE49-F238E27FC236}">
                <a16:creationId xmlns:a16="http://schemas.microsoft.com/office/drawing/2014/main" id="{81D0F128-D8C9-473F-82AF-0217CEEF3CC3}"/>
              </a:ext>
            </a:extLst>
          </p:cNvPr>
          <p:cNvSpPr txBox="1"/>
          <p:nvPr/>
        </p:nvSpPr>
        <p:spPr>
          <a:xfrm>
            <a:off x="5551498" y="123076"/>
            <a:ext cx="6215960" cy="553998"/>
          </a:xfrm>
          <a:prstGeom prst="rect">
            <a:avLst/>
          </a:prstGeom>
          <a:noFill/>
        </p:spPr>
        <p:txBody>
          <a:bodyPr wrap="square" lIns="0" tIns="0" rIns="0" bIns="0" rtlCol="0">
            <a:spAutoFit/>
          </a:bodyPr>
          <a:lstStyle/>
          <a:p>
            <a:r>
              <a:rPr lang="en-US" sz="3600" b="1" dirty="0" smtClean="0">
                <a:solidFill>
                  <a:srgbClr val="32425C"/>
                </a:solidFill>
                <a:latin typeface="+mj-lt"/>
              </a:rPr>
              <a:t>Mobile Application Development</a:t>
            </a:r>
            <a:endParaRPr lang="en-US" sz="3600" b="1" dirty="0">
              <a:solidFill>
                <a:srgbClr val="32425C"/>
              </a:solidFill>
              <a:latin typeface="+mj-lt"/>
            </a:endParaRPr>
          </a:p>
        </p:txBody>
      </p:sp>
      <p:sp>
        <p:nvSpPr>
          <p:cNvPr id="13" name="TextBox 12">
            <a:extLst>
              <a:ext uri="{FF2B5EF4-FFF2-40B4-BE49-F238E27FC236}">
                <a16:creationId xmlns:a16="http://schemas.microsoft.com/office/drawing/2014/main" id="{A9AD557F-4C13-4247-A2C4-6DE5D3C64DED}"/>
              </a:ext>
            </a:extLst>
          </p:cNvPr>
          <p:cNvSpPr txBox="1"/>
          <p:nvPr/>
        </p:nvSpPr>
        <p:spPr>
          <a:xfrm>
            <a:off x="5556766" y="764811"/>
            <a:ext cx="2253566" cy="246221"/>
          </a:xfrm>
          <a:prstGeom prst="rect">
            <a:avLst/>
          </a:prstGeom>
          <a:noFill/>
        </p:spPr>
        <p:txBody>
          <a:bodyPr wrap="none" lIns="0" tIns="0" rIns="0" bIns="0" rtlCol="0">
            <a:spAutoFit/>
          </a:bodyPr>
          <a:lstStyle/>
          <a:p>
            <a:r>
              <a:rPr lang="en-US" sz="1600" dirty="0" smtClean="0">
                <a:solidFill>
                  <a:srgbClr val="32425C"/>
                </a:solidFill>
                <a:latin typeface="+mj-lt"/>
              </a:rPr>
              <a:t>Muhammad Ashraf Baloch</a:t>
            </a:r>
            <a:endParaRPr lang="en-US" sz="1600" dirty="0">
              <a:solidFill>
                <a:srgbClr val="32425C"/>
              </a:solidFill>
              <a:latin typeface="+mj-lt"/>
            </a:endParaRPr>
          </a:p>
        </p:txBody>
      </p:sp>
      <p:cxnSp>
        <p:nvCxnSpPr>
          <p:cNvPr id="15" name="Straight Connector 14">
            <a:extLst>
              <a:ext uri="{FF2B5EF4-FFF2-40B4-BE49-F238E27FC236}">
                <a16:creationId xmlns:a16="http://schemas.microsoft.com/office/drawing/2014/main" id="{4CBBC676-3AA4-458A-9BF4-43A931512C32}"/>
              </a:ext>
            </a:extLst>
          </p:cNvPr>
          <p:cNvCxnSpPr>
            <a:cxnSpLocks/>
          </p:cNvCxnSpPr>
          <p:nvPr/>
        </p:nvCxnSpPr>
        <p:spPr>
          <a:xfrm flipV="1">
            <a:off x="5551497" y="667178"/>
            <a:ext cx="3972748" cy="6598"/>
          </a:xfrm>
          <a:prstGeom prst="line">
            <a:avLst/>
          </a:prstGeom>
          <a:ln w="28575">
            <a:solidFill>
              <a:srgbClr val="00F66F"/>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04C0CA1E-882A-48FA-B437-442DB846047E}"/>
              </a:ext>
            </a:extLst>
          </p:cNvPr>
          <p:cNvGrpSpPr/>
          <p:nvPr/>
        </p:nvGrpSpPr>
        <p:grpSpPr>
          <a:xfrm>
            <a:off x="7531771" y="3500556"/>
            <a:ext cx="258763" cy="249237"/>
            <a:chOff x="6928904" y="3462337"/>
            <a:chExt cx="258763" cy="249237"/>
          </a:xfrm>
        </p:grpSpPr>
        <p:sp>
          <p:nvSpPr>
            <p:cNvPr id="67" name="Freeform 22">
              <a:extLst>
                <a:ext uri="{FF2B5EF4-FFF2-40B4-BE49-F238E27FC236}">
                  <a16:creationId xmlns:a16="http://schemas.microsoft.com/office/drawing/2014/main" id="{3AE63F2E-2F9B-4E2F-A2FA-BFF02E9A4D95}"/>
                </a:ext>
              </a:extLst>
            </p:cNvPr>
            <p:cNvSpPr>
              <a:spLocks/>
            </p:cNvSpPr>
            <p:nvPr/>
          </p:nvSpPr>
          <p:spPr bwMode="auto">
            <a:xfrm>
              <a:off x="6928904" y="3462337"/>
              <a:ext cx="258763" cy="147637"/>
            </a:xfrm>
            <a:custGeom>
              <a:avLst/>
              <a:gdLst>
                <a:gd name="T0" fmla="*/ 43 w 92"/>
                <a:gd name="T1" fmla="*/ 52 h 52"/>
                <a:gd name="T2" fmla="*/ 0 w 92"/>
                <a:gd name="T3" fmla="*/ 26 h 52"/>
                <a:gd name="T4" fmla="*/ 46 w 92"/>
                <a:gd name="T5" fmla="*/ 0 h 52"/>
                <a:gd name="T6" fmla="*/ 92 w 92"/>
                <a:gd name="T7" fmla="*/ 26 h 52"/>
                <a:gd name="T8" fmla="*/ 77 w 92"/>
                <a:gd name="T9" fmla="*/ 40 h 52"/>
              </a:gdLst>
              <a:ahLst/>
              <a:cxnLst>
                <a:cxn ang="0">
                  <a:pos x="T0" y="T1"/>
                </a:cxn>
                <a:cxn ang="0">
                  <a:pos x="T2" y="T3"/>
                </a:cxn>
                <a:cxn ang="0">
                  <a:pos x="T4" y="T5"/>
                </a:cxn>
                <a:cxn ang="0">
                  <a:pos x="T6" y="T7"/>
                </a:cxn>
                <a:cxn ang="0">
                  <a:pos x="T8" y="T9"/>
                </a:cxn>
              </a:cxnLst>
              <a:rect l="0" t="0" r="r" b="b"/>
              <a:pathLst>
                <a:path w="92" h="52">
                  <a:moveTo>
                    <a:pt x="43" y="52"/>
                  </a:moveTo>
                  <a:cubicBezTo>
                    <a:pt x="19" y="50"/>
                    <a:pt x="0" y="26"/>
                    <a:pt x="0" y="26"/>
                  </a:cubicBezTo>
                  <a:cubicBezTo>
                    <a:pt x="0" y="26"/>
                    <a:pt x="21" y="0"/>
                    <a:pt x="46" y="0"/>
                  </a:cubicBezTo>
                  <a:cubicBezTo>
                    <a:pt x="71" y="0"/>
                    <a:pt x="92" y="26"/>
                    <a:pt x="92" y="26"/>
                  </a:cubicBezTo>
                  <a:cubicBezTo>
                    <a:pt x="92" y="26"/>
                    <a:pt x="86" y="33"/>
                    <a:pt x="77" y="40"/>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Oval 23">
              <a:extLst>
                <a:ext uri="{FF2B5EF4-FFF2-40B4-BE49-F238E27FC236}">
                  <a16:creationId xmlns:a16="http://schemas.microsoft.com/office/drawing/2014/main" id="{7DD92DE7-0973-4465-B1DE-CA2449A98CE8}"/>
                </a:ext>
              </a:extLst>
            </p:cNvPr>
            <p:cNvSpPr>
              <a:spLocks noChangeArrowheads="1"/>
            </p:cNvSpPr>
            <p:nvPr/>
          </p:nvSpPr>
          <p:spPr bwMode="auto">
            <a:xfrm>
              <a:off x="7013042" y="3490912"/>
              <a:ext cx="88900" cy="90487"/>
            </a:xfrm>
            <a:prstGeom prst="ellipse">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24">
              <a:extLst>
                <a:ext uri="{FF2B5EF4-FFF2-40B4-BE49-F238E27FC236}">
                  <a16:creationId xmlns:a16="http://schemas.microsoft.com/office/drawing/2014/main" id="{36D71EEE-3981-46D0-A9A7-9C9F718919CA}"/>
                </a:ext>
              </a:extLst>
            </p:cNvPr>
            <p:cNvSpPr>
              <a:spLocks/>
            </p:cNvSpPr>
            <p:nvPr/>
          </p:nvSpPr>
          <p:spPr bwMode="auto">
            <a:xfrm>
              <a:off x="7035267" y="3513137"/>
              <a:ext cx="44450" cy="46037"/>
            </a:xfrm>
            <a:custGeom>
              <a:avLst/>
              <a:gdLst>
                <a:gd name="T0" fmla="*/ 8 w 16"/>
                <a:gd name="T1" fmla="*/ 0 h 16"/>
                <a:gd name="T2" fmla="*/ 16 w 16"/>
                <a:gd name="T3" fmla="*/ 8 h 16"/>
                <a:gd name="T4" fmla="*/ 8 w 16"/>
                <a:gd name="T5" fmla="*/ 16 h 16"/>
                <a:gd name="T6" fmla="*/ 0 w 16"/>
                <a:gd name="T7" fmla="*/ 8 h 16"/>
              </a:gdLst>
              <a:ahLst/>
              <a:cxnLst>
                <a:cxn ang="0">
                  <a:pos x="T0" y="T1"/>
                </a:cxn>
                <a:cxn ang="0">
                  <a:pos x="T2" y="T3"/>
                </a:cxn>
                <a:cxn ang="0">
                  <a:pos x="T4" y="T5"/>
                </a:cxn>
                <a:cxn ang="0">
                  <a:pos x="T6" y="T7"/>
                </a:cxn>
              </a:cxnLst>
              <a:rect l="0" t="0" r="r" b="b"/>
              <a:pathLst>
                <a:path w="16" h="16">
                  <a:moveTo>
                    <a:pt x="8" y="0"/>
                  </a:moveTo>
                  <a:cubicBezTo>
                    <a:pt x="12" y="0"/>
                    <a:pt x="16" y="4"/>
                    <a:pt x="16" y="8"/>
                  </a:cubicBezTo>
                  <a:cubicBezTo>
                    <a:pt x="16" y="12"/>
                    <a:pt x="12" y="16"/>
                    <a:pt x="8" y="16"/>
                  </a:cubicBezTo>
                  <a:cubicBezTo>
                    <a:pt x="4" y="16"/>
                    <a:pt x="0" y="12"/>
                    <a:pt x="0" y="8"/>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Oval 25">
              <a:extLst>
                <a:ext uri="{FF2B5EF4-FFF2-40B4-BE49-F238E27FC236}">
                  <a16:creationId xmlns:a16="http://schemas.microsoft.com/office/drawing/2014/main" id="{AEC78F69-76A8-45AE-9E9A-91B0F5E7A5A7}"/>
                </a:ext>
              </a:extLst>
            </p:cNvPr>
            <p:cNvSpPr>
              <a:spLocks noChangeArrowheads="1"/>
            </p:cNvSpPr>
            <p:nvPr/>
          </p:nvSpPr>
          <p:spPr bwMode="auto">
            <a:xfrm>
              <a:off x="7074954" y="3598862"/>
              <a:ext cx="112713" cy="112712"/>
            </a:xfrm>
            <a:prstGeom prst="ellipse">
              <a:avLst/>
            </a:prstGeom>
            <a:noFill/>
            <a:ln w="111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Line 26">
              <a:extLst>
                <a:ext uri="{FF2B5EF4-FFF2-40B4-BE49-F238E27FC236}">
                  <a16:creationId xmlns:a16="http://schemas.microsoft.com/office/drawing/2014/main" id="{2B63A169-9FA1-44F9-B422-0465E47398B8}"/>
                </a:ext>
              </a:extLst>
            </p:cNvPr>
            <p:cNvSpPr>
              <a:spLocks noChangeShapeType="1"/>
            </p:cNvSpPr>
            <p:nvPr/>
          </p:nvSpPr>
          <p:spPr bwMode="auto">
            <a:xfrm>
              <a:off x="7130517" y="3625850"/>
              <a:ext cx="0" cy="5715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Line 27">
              <a:extLst>
                <a:ext uri="{FF2B5EF4-FFF2-40B4-BE49-F238E27FC236}">
                  <a16:creationId xmlns:a16="http://schemas.microsoft.com/office/drawing/2014/main" id="{FCA024E4-3F4C-4146-88CB-9726DABD2E06}"/>
                </a:ext>
              </a:extLst>
            </p:cNvPr>
            <p:cNvSpPr>
              <a:spLocks noChangeShapeType="1"/>
            </p:cNvSpPr>
            <p:nvPr/>
          </p:nvSpPr>
          <p:spPr bwMode="auto">
            <a:xfrm flipH="1">
              <a:off x="7101942" y="3654425"/>
              <a:ext cx="57150"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84" name="Group 83">
            <a:extLst>
              <a:ext uri="{FF2B5EF4-FFF2-40B4-BE49-F238E27FC236}">
                <a16:creationId xmlns:a16="http://schemas.microsoft.com/office/drawing/2014/main" id="{AD92B2B8-46C1-423E-94E5-703683034406}"/>
              </a:ext>
            </a:extLst>
          </p:cNvPr>
          <p:cNvGrpSpPr/>
          <p:nvPr/>
        </p:nvGrpSpPr>
        <p:grpSpPr>
          <a:xfrm>
            <a:off x="7550321" y="4453641"/>
            <a:ext cx="257175" cy="258763"/>
            <a:chOff x="7096125" y="4297363"/>
            <a:chExt cx="257175" cy="258763"/>
          </a:xfrm>
        </p:grpSpPr>
        <p:sp>
          <p:nvSpPr>
            <p:cNvPr id="78" name="Line 31">
              <a:extLst>
                <a:ext uri="{FF2B5EF4-FFF2-40B4-BE49-F238E27FC236}">
                  <a16:creationId xmlns:a16="http://schemas.microsoft.com/office/drawing/2014/main" id="{DD0223BF-A23E-401C-B17D-FCC24D282CBA}"/>
                </a:ext>
              </a:extLst>
            </p:cNvPr>
            <p:cNvSpPr>
              <a:spLocks noChangeShapeType="1"/>
            </p:cNvSpPr>
            <p:nvPr/>
          </p:nvSpPr>
          <p:spPr bwMode="auto">
            <a:xfrm>
              <a:off x="7162800" y="4297363"/>
              <a:ext cx="0" cy="25876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Line 32">
              <a:extLst>
                <a:ext uri="{FF2B5EF4-FFF2-40B4-BE49-F238E27FC236}">
                  <a16:creationId xmlns:a16="http://schemas.microsoft.com/office/drawing/2014/main" id="{503EB856-5CA1-4B55-964D-5C741ED23613}"/>
                </a:ext>
              </a:extLst>
            </p:cNvPr>
            <p:cNvSpPr>
              <a:spLocks noChangeShapeType="1"/>
            </p:cNvSpPr>
            <p:nvPr/>
          </p:nvSpPr>
          <p:spPr bwMode="auto">
            <a:xfrm>
              <a:off x="7218363" y="4297363"/>
              <a:ext cx="0" cy="25876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Line 33">
              <a:extLst>
                <a:ext uri="{FF2B5EF4-FFF2-40B4-BE49-F238E27FC236}">
                  <a16:creationId xmlns:a16="http://schemas.microsoft.com/office/drawing/2014/main" id="{AB5E5B6F-16BD-4740-AAA4-8EED96984672}"/>
                </a:ext>
              </a:extLst>
            </p:cNvPr>
            <p:cNvSpPr>
              <a:spLocks noChangeShapeType="1"/>
            </p:cNvSpPr>
            <p:nvPr/>
          </p:nvSpPr>
          <p:spPr bwMode="auto">
            <a:xfrm>
              <a:off x="7273925" y="4297363"/>
              <a:ext cx="0" cy="258763"/>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Line 34">
              <a:extLst>
                <a:ext uri="{FF2B5EF4-FFF2-40B4-BE49-F238E27FC236}">
                  <a16:creationId xmlns:a16="http://schemas.microsoft.com/office/drawing/2014/main" id="{EBAB5A59-70B1-4365-A577-22D9A3ED0B2F}"/>
                </a:ext>
              </a:extLst>
            </p:cNvPr>
            <p:cNvSpPr>
              <a:spLocks noChangeShapeType="1"/>
            </p:cNvSpPr>
            <p:nvPr/>
          </p:nvSpPr>
          <p:spPr bwMode="auto">
            <a:xfrm flipH="1">
              <a:off x="7096125" y="4364038"/>
              <a:ext cx="25717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Line 35">
              <a:extLst>
                <a:ext uri="{FF2B5EF4-FFF2-40B4-BE49-F238E27FC236}">
                  <a16:creationId xmlns:a16="http://schemas.microsoft.com/office/drawing/2014/main" id="{14C73698-4B7F-4CC9-B86A-2512E724789C}"/>
                </a:ext>
              </a:extLst>
            </p:cNvPr>
            <p:cNvSpPr>
              <a:spLocks noChangeShapeType="1"/>
            </p:cNvSpPr>
            <p:nvPr/>
          </p:nvSpPr>
          <p:spPr bwMode="auto">
            <a:xfrm flipH="1">
              <a:off x="7096125" y="4421188"/>
              <a:ext cx="25717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Line 36">
              <a:extLst>
                <a:ext uri="{FF2B5EF4-FFF2-40B4-BE49-F238E27FC236}">
                  <a16:creationId xmlns:a16="http://schemas.microsoft.com/office/drawing/2014/main" id="{778BECC5-9E15-4375-A369-FC4F7474468F}"/>
                </a:ext>
              </a:extLst>
            </p:cNvPr>
            <p:cNvSpPr>
              <a:spLocks noChangeShapeType="1"/>
            </p:cNvSpPr>
            <p:nvPr/>
          </p:nvSpPr>
          <p:spPr bwMode="auto">
            <a:xfrm flipH="1">
              <a:off x="7096125" y="4476751"/>
              <a:ext cx="25717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97" name="Group 96">
            <a:extLst>
              <a:ext uri="{FF2B5EF4-FFF2-40B4-BE49-F238E27FC236}">
                <a16:creationId xmlns:a16="http://schemas.microsoft.com/office/drawing/2014/main" id="{643BD2F1-3712-4D3C-AF4F-89FB55E15E58}"/>
              </a:ext>
            </a:extLst>
          </p:cNvPr>
          <p:cNvGrpSpPr/>
          <p:nvPr/>
        </p:nvGrpSpPr>
        <p:grpSpPr>
          <a:xfrm>
            <a:off x="7551738" y="5411488"/>
            <a:ext cx="258763" cy="258763"/>
            <a:chOff x="7029450" y="4297363"/>
            <a:chExt cx="258763" cy="258763"/>
          </a:xfrm>
        </p:grpSpPr>
        <p:sp>
          <p:nvSpPr>
            <p:cNvPr id="88" name="Line 40">
              <a:extLst>
                <a:ext uri="{FF2B5EF4-FFF2-40B4-BE49-F238E27FC236}">
                  <a16:creationId xmlns:a16="http://schemas.microsoft.com/office/drawing/2014/main" id="{E8EA9C71-91F7-4B4E-928E-4F221D000A33}"/>
                </a:ext>
              </a:extLst>
            </p:cNvPr>
            <p:cNvSpPr>
              <a:spLocks noChangeShapeType="1"/>
            </p:cNvSpPr>
            <p:nvPr/>
          </p:nvSpPr>
          <p:spPr bwMode="auto">
            <a:xfrm>
              <a:off x="7085013" y="4297363"/>
              <a:ext cx="0" cy="3333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Line 41">
              <a:extLst>
                <a:ext uri="{FF2B5EF4-FFF2-40B4-BE49-F238E27FC236}">
                  <a16:creationId xmlns:a16="http://schemas.microsoft.com/office/drawing/2014/main" id="{1FAC468F-C14A-4E44-8249-7E4AA466F6E8}"/>
                </a:ext>
              </a:extLst>
            </p:cNvPr>
            <p:cNvSpPr>
              <a:spLocks noChangeShapeType="1"/>
            </p:cNvSpPr>
            <p:nvPr/>
          </p:nvSpPr>
          <p:spPr bwMode="auto">
            <a:xfrm flipH="1">
              <a:off x="7029450" y="4352926"/>
              <a:ext cx="33338"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Line 42">
              <a:extLst>
                <a:ext uri="{FF2B5EF4-FFF2-40B4-BE49-F238E27FC236}">
                  <a16:creationId xmlns:a16="http://schemas.microsoft.com/office/drawing/2014/main" id="{EAB9C723-AC49-4BD1-8275-7CBBED4A0962}"/>
                </a:ext>
              </a:extLst>
            </p:cNvPr>
            <p:cNvSpPr>
              <a:spLocks noChangeShapeType="1"/>
            </p:cNvSpPr>
            <p:nvPr/>
          </p:nvSpPr>
          <p:spPr bwMode="auto">
            <a:xfrm flipH="1">
              <a:off x="7029450" y="4498976"/>
              <a:ext cx="33338"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Line 43">
              <a:extLst>
                <a:ext uri="{FF2B5EF4-FFF2-40B4-BE49-F238E27FC236}">
                  <a16:creationId xmlns:a16="http://schemas.microsoft.com/office/drawing/2014/main" id="{351BCE64-92D0-4885-8401-B9F94C84BF8B}"/>
                </a:ext>
              </a:extLst>
            </p:cNvPr>
            <p:cNvSpPr>
              <a:spLocks noChangeShapeType="1"/>
            </p:cNvSpPr>
            <p:nvPr/>
          </p:nvSpPr>
          <p:spPr bwMode="auto">
            <a:xfrm>
              <a:off x="7231063" y="4297363"/>
              <a:ext cx="0" cy="33338"/>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Line 44">
              <a:extLst>
                <a:ext uri="{FF2B5EF4-FFF2-40B4-BE49-F238E27FC236}">
                  <a16:creationId xmlns:a16="http://schemas.microsoft.com/office/drawing/2014/main" id="{1BE16DF1-0DD7-446F-B248-DD3063DA5FBB}"/>
                </a:ext>
              </a:extLst>
            </p:cNvPr>
            <p:cNvSpPr>
              <a:spLocks noChangeShapeType="1"/>
            </p:cNvSpPr>
            <p:nvPr/>
          </p:nvSpPr>
          <p:spPr bwMode="auto">
            <a:xfrm>
              <a:off x="7085013" y="4521201"/>
              <a:ext cx="0" cy="34925"/>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3" name="Line 45">
              <a:extLst>
                <a:ext uri="{FF2B5EF4-FFF2-40B4-BE49-F238E27FC236}">
                  <a16:creationId xmlns:a16="http://schemas.microsoft.com/office/drawing/2014/main" id="{D3812B08-A9AF-44F1-97C7-9FF4303BC955}"/>
                </a:ext>
              </a:extLst>
            </p:cNvPr>
            <p:cNvSpPr>
              <a:spLocks noChangeShapeType="1"/>
            </p:cNvSpPr>
            <p:nvPr/>
          </p:nvSpPr>
          <p:spPr bwMode="auto">
            <a:xfrm>
              <a:off x="7231063" y="4521201"/>
              <a:ext cx="0" cy="34925"/>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4" name="Line 46">
              <a:extLst>
                <a:ext uri="{FF2B5EF4-FFF2-40B4-BE49-F238E27FC236}">
                  <a16:creationId xmlns:a16="http://schemas.microsoft.com/office/drawing/2014/main" id="{DD7958F9-7D0E-4A4A-8D65-8736DE09DD39}"/>
                </a:ext>
              </a:extLst>
            </p:cNvPr>
            <p:cNvSpPr>
              <a:spLocks noChangeShapeType="1"/>
            </p:cNvSpPr>
            <p:nvPr/>
          </p:nvSpPr>
          <p:spPr bwMode="auto">
            <a:xfrm flipH="1">
              <a:off x="7253288" y="4352926"/>
              <a:ext cx="3492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5" name="Line 47">
              <a:extLst>
                <a:ext uri="{FF2B5EF4-FFF2-40B4-BE49-F238E27FC236}">
                  <a16:creationId xmlns:a16="http://schemas.microsoft.com/office/drawing/2014/main" id="{7D89A26B-4521-45DF-84A9-FE760C3F631E}"/>
                </a:ext>
              </a:extLst>
            </p:cNvPr>
            <p:cNvSpPr>
              <a:spLocks noChangeShapeType="1"/>
            </p:cNvSpPr>
            <p:nvPr/>
          </p:nvSpPr>
          <p:spPr bwMode="auto">
            <a:xfrm flipH="1">
              <a:off x="7253288" y="4498976"/>
              <a:ext cx="34925"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6" name="Rectangle 48">
              <a:extLst>
                <a:ext uri="{FF2B5EF4-FFF2-40B4-BE49-F238E27FC236}">
                  <a16:creationId xmlns:a16="http://schemas.microsoft.com/office/drawing/2014/main" id="{7B82BA8F-75AD-4F5E-AD29-DEE343B0C84C}"/>
                </a:ext>
              </a:extLst>
            </p:cNvPr>
            <p:cNvSpPr>
              <a:spLocks noChangeArrowheads="1"/>
            </p:cNvSpPr>
            <p:nvPr/>
          </p:nvSpPr>
          <p:spPr bwMode="auto">
            <a:xfrm>
              <a:off x="7085013" y="4352926"/>
              <a:ext cx="146050" cy="146050"/>
            </a:xfrm>
            <a:prstGeom prst="rect">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571596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 Android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88857"/>
            <a:ext cx="7184571" cy="63557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72675" y="394063"/>
            <a:ext cx="4704126" cy="694508"/>
          </a:xfrm>
          <a:prstGeom prst="rect">
            <a:avLst/>
          </a:prstGeom>
        </p:spPr>
      </p:pic>
    </p:spTree>
    <p:extLst>
      <p:ext uri="{BB962C8B-B14F-4D97-AF65-F5344CB8AC3E}">
        <p14:creationId xmlns:p14="http://schemas.microsoft.com/office/powerpoint/2010/main" val="2067268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1 Android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t="73555"/>
          <a:stretch/>
        </p:blipFill>
        <p:spPr bwMode="auto">
          <a:xfrm>
            <a:off x="4319451" y="368320"/>
            <a:ext cx="7184571" cy="168075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87680" y="2312894"/>
            <a:ext cx="8159931" cy="1906400"/>
            <a:chOff x="487680" y="2312894"/>
            <a:chExt cx="8159931" cy="1906400"/>
          </a:xfrm>
        </p:grpSpPr>
        <p:pic>
          <p:nvPicPr>
            <p:cNvPr id="4" name="Picture 3"/>
            <p:cNvPicPr>
              <a:picLocks noChangeAspect="1"/>
            </p:cNvPicPr>
            <p:nvPr/>
          </p:nvPicPr>
          <p:blipFill>
            <a:blip r:embed="rId3"/>
            <a:stretch>
              <a:fillRect/>
            </a:stretch>
          </p:blipFill>
          <p:spPr>
            <a:xfrm>
              <a:off x="487680" y="2312894"/>
              <a:ext cx="8159931" cy="1906400"/>
            </a:xfrm>
            <a:prstGeom prst="rect">
              <a:avLst/>
            </a:prstGeom>
          </p:spPr>
        </p:pic>
        <p:sp>
          <p:nvSpPr>
            <p:cNvPr id="5" name="TextBox 4"/>
            <p:cNvSpPr txBox="1"/>
            <p:nvPr/>
          </p:nvSpPr>
          <p:spPr>
            <a:xfrm>
              <a:off x="7419703" y="3466011"/>
              <a:ext cx="984068" cy="461665"/>
            </a:xfrm>
            <a:prstGeom prst="rect">
              <a:avLst/>
            </a:prstGeom>
            <a:noFill/>
          </p:spPr>
          <p:txBody>
            <a:bodyPr wrap="square" rtlCol="0">
              <a:spAutoFit/>
            </a:bodyPr>
            <a:lstStyle/>
            <a:p>
              <a:r>
                <a:rPr lang="en-US" sz="2400" b="1" dirty="0" smtClean="0">
                  <a:solidFill>
                    <a:schemeClr val="tx1">
                      <a:lumMod val="65000"/>
                      <a:lumOff val="35000"/>
                    </a:schemeClr>
                  </a:solidFill>
                </a:rPr>
                <a:t>Audio</a:t>
              </a:r>
              <a:endParaRPr lang="en-US" sz="2400" b="1" dirty="0">
                <a:solidFill>
                  <a:schemeClr val="tx1">
                    <a:lumMod val="65000"/>
                    <a:lumOff val="35000"/>
                  </a:schemeClr>
                </a:solidFill>
              </a:endParaRPr>
            </a:p>
          </p:txBody>
        </p:sp>
      </p:grpSp>
      <p:grpSp>
        <p:nvGrpSpPr>
          <p:cNvPr id="9" name="Group 8"/>
          <p:cNvGrpSpPr/>
          <p:nvPr/>
        </p:nvGrpSpPr>
        <p:grpSpPr>
          <a:xfrm>
            <a:off x="487680" y="4528311"/>
            <a:ext cx="7710488" cy="1905000"/>
            <a:chOff x="487680" y="4528311"/>
            <a:chExt cx="7710488" cy="1905000"/>
          </a:xfrm>
        </p:grpSpPr>
        <p:pic>
          <p:nvPicPr>
            <p:cNvPr id="7" name="Picture 6"/>
            <p:cNvPicPr>
              <a:picLocks noChangeAspect="1"/>
            </p:cNvPicPr>
            <p:nvPr/>
          </p:nvPicPr>
          <p:blipFill>
            <a:blip r:embed="rId4"/>
            <a:stretch>
              <a:fillRect/>
            </a:stretch>
          </p:blipFill>
          <p:spPr>
            <a:xfrm>
              <a:off x="487680" y="4528311"/>
              <a:ext cx="7710488" cy="1905000"/>
            </a:xfrm>
            <a:prstGeom prst="rect">
              <a:avLst/>
            </a:prstGeom>
          </p:spPr>
        </p:pic>
        <p:sp>
          <p:nvSpPr>
            <p:cNvPr id="8" name="TextBox 7"/>
            <p:cNvSpPr txBox="1"/>
            <p:nvPr/>
          </p:nvSpPr>
          <p:spPr>
            <a:xfrm>
              <a:off x="6814456" y="5695406"/>
              <a:ext cx="1383712" cy="400110"/>
            </a:xfrm>
            <a:prstGeom prst="rect">
              <a:avLst/>
            </a:prstGeom>
            <a:noFill/>
          </p:spPr>
          <p:txBody>
            <a:bodyPr wrap="square" rtlCol="0">
              <a:spAutoFit/>
            </a:bodyPr>
            <a:lstStyle/>
            <a:p>
              <a:r>
                <a:rPr lang="en-US" sz="2000" b="1" dirty="0" smtClean="0">
                  <a:solidFill>
                    <a:schemeClr val="bg2">
                      <a:lumMod val="25000"/>
                    </a:schemeClr>
                  </a:solidFill>
                </a:rPr>
                <a:t>Hardware</a:t>
              </a:r>
              <a:endParaRPr lang="en-US" sz="2000" b="1" dirty="0">
                <a:solidFill>
                  <a:schemeClr val="bg2">
                    <a:lumMod val="25000"/>
                  </a:schemeClr>
                </a:solidFill>
              </a:endParaRPr>
            </a:p>
          </p:txBody>
        </p:sp>
      </p:grpSp>
      <p:pic>
        <p:nvPicPr>
          <p:cNvPr id="10" name="Picture 9"/>
          <p:cNvPicPr>
            <a:picLocks noChangeAspect="1"/>
          </p:cNvPicPr>
          <p:nvPr/>
        </p:nvPicPr>
        <p:blipFill>
          <a:blip r:embed="rId5"/>
          <a:stretch>
            <a:fillRect/>
          </a:stretch>
        </p:blipFill>
        <p:spPr>
          <a:xfrm>
            <a:off x="487680" y="476250"/>
            <a:ext cx="3581400" cy="1028700"/>
          </a:xfrm>
          <a:prstGeom prst="rect">
            <a:avLst/>
          </a:prstGeom>
        </p:spPr>
      </p:pic>
    </p:spTree>
    <p:extLst>
      <p:ext uri="{BB962C8B-B14F-4D97-AF65-F5344CB8AC3E}">
        <p14:creationId xmlns:p14="http://schemas.microsoft.com/office/powerpoint/2010/main" val="239031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1 Android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t="42726" b="26718"/>
          <a:stretch/>
        </p:blipFill>
        <p:spPr bwMode="auto">
          <a:xfrm>
            <a:off x="4493623" y="173472"/>
            <a:ext cx="7184571" cy="19420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05160" y="2455351"/>
            <a:ext cx="9389633" cy="679735"/>
          </a:xfrm>
          <a:prstGeom prst="rect">
            <a:avLst/>
          </a:prstGeom>
        </p:spPr>
      </p:pic>
      <p:grpSp>
        <p:nvGrpSpPr>
          <p:cNvPr id="7" name="Group 6"/>
          <p:cNvGrpSpPr/>
          <p:nvPr/>
        </p:nvGrpSpPr>
        <p:grpSpPr>
          <a:xfrm>
            <a:off x="397713" y="3135086"/>
            <a:ext cx="9321053" cy="2161404"/>
            <a:chOff x="573740" y="3606103"/>
            <a:chExt cx="9321053" cy="2161404"/>
          </a:xfrm>
        </p:grpSpPr>
        <p:pic>
          <p:nvPicPr>
            <p:cNvPr id="5" name="Picture 4"/>
            <p:cNvPicPr>
              <a:picLocks noChangeAspect="1"/>
            </p:cNvPicPr>
            <p:nvPr/>
          </p:nvPicPr>
          <p:blipFill>
            <a:blip r:embed="rId4"/>
            <a:stretch>
              <a:fillRect/>
            </a:stretch>
          </p:blipFill>
          <p:spPr>
            <a:xfrm>
              <a:off x="573740" y="3606103"/>
              <a:ext cx="9321053" cy="2161404"/>
            </a:xfrm>
            <a:prstGeom prst="rect">
              <a:avLst/>
            </a:prstGeom>
          </p:spPr>
        </p:pic>
        <p:sp>
          <p:nvSpPr>
            <p:cNvPr id="6" name="TextBox 5"/>
            <p:cNvSpPr txBox="1"/>
            <p:nvPr/>
          </p:nvSpPr>
          <p:spPr>
            <a:xfrm>
              <a:off x="8534400" y="4911634"/>
              <a:ext cx="1299433" cy="461665"/>
            </a:xfrm>
            <a:prstGeom prst="rect">
              <a:avLst/>
            </a:prstGeom>
            <a:noFill/>
          </p:spPr>
          <p:txBody>
            <a:bodyPr wrap="square" rtlCol="0">
              <a:spAutoFit/>
            </a:bodyPr>
            <a:lstStyle/>
            <a:p>
              <a:r>
                <a:rPr lang="en-US" sz="2400" dirty="0" smtClean="0"/>
                <a:t>Display</a:t>
              </a:r>
              <a:endParaRPr lang="en-US" sz="2400" dirty="0"/>
            </a:p>
          </p:txBody>
        </p:sp>
      </p:grpSp>
      <p:pic>
        <p:nvPicPr>
          <p:cNvPr id="8" name="Picture 7"/>
          <p:cNvPicPr>
            <a:picLocks noChangeAspect="1"/>
          </p:cNvPicPr>
          <p:nvPr/>
        </p:nvPicPr>
        <p:blipFill>
          <a:blip r:embed="rId5"/>
          <a:stretch>
            <a:fillRect/>
          </a:stretch>
        </p:blipFill>
        <p:spPr>
          <a:xfrm>
            <a:off x="842683" y="5420496"/>
            <a:ext cx="7657259" cy="1111458"/>
          </a:xfrm>
          <a:prstGeom prst="rect">
            <a:avLst/>
          </a:prstGeom>
        </p:spPr>
      </p:pic>
      <p:pic>
        <p:nvPicPr>
          <p:cNvPr id="9" name="Picture 8"/>
          <p:cNvPicPr>
            <a:picLocks noChangeAspect="1"/>
          </p:cNvPicPr>
          <p:nvPr/>
        </p:nvPicPr>
        <p:blipFill>
          <a:blip r:embed="rId6"/>
          <a:stretch>
            <a:fillRect/>
          </a:stretch>
        </p:blipFill>
        <p:spPr>
          <a:xfrm>
            <a:off x="505160" y="375829"/>
            <a:ext cx="2990850" cy="933450"/>
          </a:xfrm>
          <a:prstGeom prst="rect">
            <a:avLst/>
          </a:prstGeom>
        </p:spPr>
      </p:pic>
    </p:spTree>
    <p:extLst>
      <p:ext uri="{BB962C8B-B14F-4D97-AF65-F5344CB8AC3E}">
        <p14:creationId xmlns:p14="http://schemas.microsoft.com/office/powerpoint/2010/main" val="306257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078" y="421060"/>
            <a:ext cx="5572125" cy="923925"/>
          </a:xfrm>
          <a:prstGeom prst="rect">
            <a:avLst/>
          </a:prstGeom>
        </p:spPr>
      </p:pic>
      <p:pic>
        <p:nvPicPr>
          <p:cNvPr id="4" name="Picture 2" descr="1 Android architecture."/>
          <p:cNvPicPr>
            <a:picLocks noChangeAspect="1" noChangeArrowheads="1"/>
          </p:cNvPicPr>
          <p:nvPr/>
        </p:nvPicPr>
        <p:blipFill rotWithShape="1">
          <a:blip r:embed="rId3">
            <a:extLst>
              <a:ext uri="{28A0092B-C50C-407E-A947-70E740481C1C}">
                <a14:useLocalDpi xmlns:a14="http://schemas.microsoft.com/office/drawing/2010/main" val="0"/>
              </a:ext>
            </a:extLst>
          </a:blip>
          <a:srcRect l="68243" t="42726" b="26718"/>
          <a:stretch/>
        </p:blipFill>
        <p:spPr bwMode="auto">
          <a:xfrm>
            <a:off x="5416731" y="282131"/>
            <a:ext cx="2281646" cy="14508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03729" y="1901029"/>
            <a:ext cx="10755860" cy="1895419"/>
            <a:chOff x="112437" y="2363072"/>
            <a:chExt cx="10289984" cy="1895419"/>
          </a:xfrm>
        </p:grpSpPr>
        <p:pic>
          <p:nvPicPr>
            <p:cNvPr id="3" name="Picture 2"/>
            <p:cNvPicPr>
              <a:picLocks noChangeAspect="1"/>
            </p:cNvPicPr>
            <p:nvPr/>
          </p:nvPicPr>
          <p:blipFill>
            <a:blip r:embed="rId4"/>
            <a:stretch>
              <a:fillRect/>
            </a:stretch>
          </p:blipFill>
          <p:spPr>
            <a:xfrm>
              <a:off x="112437" y="2363072"/>
              <a:ext cx="10289984" cy="1019175"/>
            </a:xfrm>
            <a:prstGeom prst="rect">
              <a:avLst/>
            </a:prstGeom>
          </p:spPr>
        </p:pic>
        <p:pic>
          <p:nvPicPr>
            <p:cNvPr id="5" name="Picture 4"/>
            <p:cNvPicPr>
              <a:picLocks noChangeAspect="1"/>
            </p:cNvPicPr>
            <p:nvPr/>
          </p:nvPicPr>
          <p:blipFill>
            <a:blip r:embed="rId5"/>
            <a:stretch>
              <a:fillRect/>
            </a:stretch>
          </p:blipFill>
          <p:spPr>
            <a:xfrm>
              <a:off x="226078" y="3382247"/>
              <a:ext cx="7254240" cy="876244"/>
            </a:xfrm>
            <a:prstGeom prst="rect">
              <a:avLst/>
            </a:prstGeom>
          </p:spPr>
        </p:pic>
        <p:sp>
          <p:nvSpPr>
            <p:cNvPr id="6" name="TextBox 5"/>
            <p:cNvSpPr txBox="1"/>
            <p:nvPr/>
          </p:nvSpPr>
          <p:spPr>
            <a:xfrm>
              <a:off x="7375815" y="3333317"/>
              <a:ext cx="3026605" cy="830997"/>
            </a:xfrm>
            <a:prstGeom prst="rect">
              <a:avLst/>
            </a:prstGeom>
            <a:noFill/>
          </p:spPr>
          <p:txBody>
            <a:bodyPr wrap="square" rtlCol="0">
              <a:spAutoFit/>
            </a:bodyPr>
            <a:lstStyle/>
            <a:p>
              <a:r>
                <a:rPr lang="en-US" sz="2400" b="1" dirty="0" smtClean="0"/>
                <a:t>Dalvik Virtual Machine</a:t>
              </a:r>
              <a:endParaRPr lang="en-US" sz="2400" b="1" dirty="0"/>
            </a:p>
          </p:txBody>
        </p:sp>
      </p:grpSp>
      <p:pic>
        <p:nvPicPr>
          <p:cNvPr id="8" name="Picture 7"/>
          <p:cNvPicPr>
            <a:picLocks noChangeAspect="1"/>
          </p:cNvPicPr>
          <p:nvPr/>
        </p:nvPicPr>
        <p:blipFill>
          <a:blip r:embed="rId6"/>
          <a:stretch>
            <a:fillRect/>
          </a:stretch>
        </p:blipFill>
        <p:spPr>
          <a:xfrm>
            <a:off x="239133" y="3844713"/>
            <a:ext cx="8769876" cy="1160034"/>
          </a:xfrm>
          <a:prstGeom prst="rect">
            <a:avLst/>
          </a:prstGeom>
        </p:spPr>
      </p:pic>
      <p:sp>
        <p:nvSpPr>
          <p:cNvPr id="9" name="Rectangle 8"/>
          <p:cNvSpPr/>
          <p:nvPr/>
        </p:nvSpPr>
        <p:spPr>
          <a:xfrm>
            <a:off x="239133" y="5131812"/>
            <a:ext cx="11761278" cy="1323439"/>
          </a:xfrm>
          <a:prstGeom prst="rect">
            <a:avLst/>
          </a:prstGeom>
        </p:spPr>
        <p:txBody>
          <a:bodyPr wrap="square">
            <a:spAutoFit/>
          </a:bodyPr>
          <a:lstStyle/>
          <a:p>
            <a:pPr marL="285750" indent="-285750" algn="just">
              <a:buFont typeface="Arial" panose="020B0604020202020204" pitchFamily="34" charset="0"/>
              <a:buChar char="•"/>
            </a:pPr>
            <a:r>
              <a:rPr lang="en-US" sz="2000" dirty="0">
                <a:solidFill>
                  <a:srgbClr val="1F1F1F"/>
                </a:solidFill>
                <a:latin typeface="Google Sans"/>
              </a:rPr>
              <a:t>The DVM is </a:t>
            </a:r>
            <a:r>
              <a:rPr lang="en-US" sz="2000" dirty="0">
                <a:solidFill>
                  <a:srgbClr val="040C28"/>
                </a:solidFill>
                <a:latin typeface="Google Sans"/>
              </a:rPr>
              <a:t>a virtual machine to run Android applications</a:t>
            </a:r>
            <a:r>
              <a:rPr lang="en-US" sz="2000" dirty="0">
                <a:solidFill>
                  <a:srgbClr val="1F1F1F"/>
                </a:solidFill>
                <a:latin typeface="Google Sans"/>
              </a:rPr>
              <a:t>. The DVM executes Dalvik bytecode, which is compiled from programs written in the Java language. Note that the DVM is not a JVM. One of the key design principles of the DVM is that it should run on low memory mobile devices and loads quicker compared to any JVM</a:t>
            </a:r>
            <a:endParaRPr lang="en-US" sz="2000" dirty="0"/>
          </a:p>
        </p:txBody>
      </p:sp>
    </p:spTree>
    <p:extLst>
      <p:ext uri="{BB962C8B-B14F-4D97-AF65-F5344CB8AC3E}">
        <p14:creationId xmlns:p14="http://schemas.microsoft.com/office/powerpoint/2010/main" val="422291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305" y="242072"/>
            <a:ext cx="4781415" cy="602659"/>
          </a:xfrm>
          <a:prstGeom prst="rect">
            <a:avLst/>
          </a:prstGeom>
        </p:spPr>
      </p:pic>
      <p:pic>
        <p:nvPicPr>
          <p:cNvPr id="3" name="Picture 2"/>
          <p:cNvPicPr>
            <a:picLocks noChangeAspect="1"/>
          </p:cNvPicPr>
          <p:nvPr/>
        </p:nvPicPr>
        <p:blipFill>
          <a:blip r:embed="rId3"/>
          <a:stretch>
            <a:fillRect/>
          </a:stretch>
        </p:blipFill>
        <p:spPr>
          <a:xfrm>
            <a:off x="404967" y="2765838"/>
            <a:ext cx="10665199" cy="844704"/>
          </a:xfrm>
          <a:prstGeom prst="rect">
            <a:avLst/>
          </a:prstGeom>
        </p:spPr>
      </p:pic>
      <p:pic>
        <p:nvPicPr>
          <p:cNvPr id="4" name="Picture 3"/>
          <p:cNvPicPr>
            <a:picLocks noChangeAspect="1"/>
          </p:cNvPicPr>
          <p:nvPr/>
        </p:nvPicPr>
        <p:blipFill rotWithShape="1">
          <a:blip r:embed="rId4"/>
          <a:srcRect t="14837" b="57635"/>
          <a:stretch/>
        </p:blipFill>
        <p:spPr>
          <a:xfrm>
            <a:off x="3503582" y="729777"/>
            <a:ext cx="7187807" cy="1750423"/>
          </a:xfrm>
          <a:prstGeom prst="rect">
            <a:avLst/>
          </a:prstGeom>
        </p:spPr>
      </p:pic>
      <p:grpSp>
        <p:nvGrpSpPr>
          <p:cNvPr id="8" name="Group 7"/>
          <p:cNvGrpSpPr/>
          <p:nvPr/>
        </p:nvGrpSpPr>
        <p:grpSpPr>
          <a:xfrm>
            <a:off x="356641" y="3813949"/>
            <a:ext cx="10494239" cy="976493"/>
            <a:chOff x="356641" y="3813949"/>
            <a:chExt cx="10494239" cy="976493"/>
          </a:xfrm>
        </p:grpSpPr>
        <p:pic>
          <p:nvPicPr>
            <p:cNvPr id="5" name="Picture 4"/>
            <p:cNvPicPr>
              <a:picLocks noChangeAspect="1"/>
            </p:cNvPicPr>
            <p:nvPr/>
          </p:nvPicPr>
          <p:blipFill>
            <a:blip r:embed="rId5"/>
            <a:stretch>
              <a:fillRect/>
            </a:stretch>
          </p:blipFill>
          <p:spPr>
            <a:xfrm>
              <a:off x="356641" y="3913598"/>
              <a:ext cx="8961529" cy="876844"/>
            </a:xfrm>
            <a:prstGeom prst="rect">
              <a:avLst/>
            </a:prstGeom>
          </p:spPr>
        </p:pic>
        <p:sp>
          <p:nvSpPr>
            <p:cNvPr id="6" name="TextBox 5"/>
            <p:cNvSpPr txBox="1"/>
            <p:nvPr/>
          </p:nvSpPr>
          <p:spPr>
            <a:xfrm>
              <a:off x="9030789" y="3813949"/>
              <a:ext cx="1820091" cy="523220"/>
            </a:xfrm>
            <a:prstGeom prst="rect">
              <a:avLst/>
            </a:prstGeom>
            <a:noFill/>
          </p:spPr>
          <p:txBody>
            <a:bodyPr wrap="square" rtlCol="0">
              <a:spAutoFit/>
            </a:bodyPr>
            <a:lstStyle/>
            <a:p>
              <a:r>
                <a:rPr lang="en-US" sz="2800" dirty="0" smtClean="0"/>
                <a:t>resource</a:t>
              </a:r>
              <a:endParaRPr lang="en-US" sz="2800" dirty="0"/>
            </a:p>
          </p:txBody>
        </p:sp>
        <p:sp>
          <p:nvSpPr>
            <p:cNvPr id="7" name="TextBox 6"/>
            <p:cNvSpPr txBox="1"/>
            <p:nvPr/>
          </p:nvSpPr>
          <p:spPr>
            <a:xfrm>
              <a:off x="8913222" y="4301034"/>
              <a:ext cx="1314995" cy="461665"/>
            </a:xfrm>
            <a:prstGeom prst="rect">
              <a:avLst/>
            </a:prstGeom>
            <a:noFill/>
          </p:spPr>
          <p:txBody>
            <a:bodyPr wrap="square" rtlCol="0">
              <a:spAutoFit/>
            </a:bodyPr>
            <a:lstStyle/>
            <a:p>
              <a:r>
                <a:rPr lang="en-US" sz="2400" dirty="0" smtClean="0"/>
                <a:t>ETC</a:t>
              </a:r>
              <a:endParaRPr lang="en-US" sz="2400" dirty="0"/>
            </a:p>
          </p:txBody>
        </p:sp>
      </p:grpSp>
      <p:pic>
        <p:nvPicPr>
          <p:cNvPr id="9" name="Picture 8"/>
          <p:cNvPicPr>
            <a:picLocks noChangeAspect="1"/>
          </p:cNvPicPr>
          <p:nvPr/>
        </p:nvPicPr>
        <p:blipFill>
          <a:blip r:embed="rId6"/>
          <a:stretch>
            <a:fillRect/>
          </a:stretch>
        </p:blipFill>
        <p:spPr>
          <a:xfrm>
            <a:off x="404967" y="4922232"/>
            <a:ext cx="10568547" cy="655103"/>
          </a:xfrm>
          <a:prstGeom prst="rect">
            <a:avLst/>
          </a:prstGeom>
        </p:spPr>
      </p:pic>
    </p:spTree>
    <p:extLst>
      <p:ext uri="{BB962C8B-B14F-4D97-AF65-F5344CB8AC3E}">
        <p14:creationId xmlns:p14="http://schemas.microsoft.com/office/powerpoint/2010/main" val="2262594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0708"/>
            <a:ext cx="4829175" cy="895350"/>
          </a:xfrm>
          <a:prstGeom prst="rect">
            <a:avLst/>
          </a:prstGeom>
        </p:spPr>
      </p:pic>
      <p:pic>
        <p:nvPicPr>
          <p:cNvPr id="3" name="Picture 2" descr="1 Android architecture."/>
          <p:cNvPicPr>
            <a:picLocks noChangeAspect="1" noChangeArrowheads="1"/>
          </p:cNvPicPr>
          <p:nvPr/>
        </p:nvPicPr>
        <p:blipFill rotWithShape="1">
          <a:blip r:embed="rId3">
            <a:extLst>
              <a:ext uri="{28A0092B-C50C-407E-A947-70E740481C1C}">
                <a14:useLocalDpi xmlns:a14="http://schemas.microsoft.com/office/drawing/2010/main" val="0"/>
              </a:ext>
            </a:extLst>
          </a:blip>
          <a:srcRect b="84677"/>
          <a:stretch/>
        </p:blipFill>
        <p:spPr bwMode="auto">
          <a:xfrm>
            <a:off x="4876800" y="288857"/>
            <a:ext cx="7184571" cy="9738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33288" y="2026024"/>
            <a:ext cx="10283152" cy="1302403"/>
          </a:xfrm>
          <a:prstGeom prst="rect">
            <a:avLst/>
          </a:prstGeom>
        </p:spPr>
      </p:pic>
    </p:spTree>
    <p:extLst>
      <p:ext uri="{BB962C8B-B14F-4D97-AF65-F5344CB8AC3E}">
        <p14:creationId xmlns:p14="http://schemas.microsoft.com/office/powerpoint/2010/main" val="3161160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0F128-D8C9-473F-82AF-0217CEEF3CC3}"/>
              </a:ext>
            </a:extLst>
          </p:cNvPr>
          <p:cNvSpPr txBox="1"/>
          <p:nvPr/>
        </p:nvSpPr>
        <p:spPr>
          <a:xfrm>
            <a:off x="178309" y="244996"/>
            <a:ext cx="6657920" cy="553998"/>
          </a:xfrm>
          <a:prstGeom prst="rect">
            <a:avLst/>
          </a:prstGeom>
          <a:noFill/>
        </p:spPr>
        <p:txBody>
          <a:bodyPr wrap="square" lIns="0" tIns="0" rIns="0" bIns="0" rtlCol="0">
            <a:spAutoFit/>
          </a:bodyPr>
          <a:lstStyle/>
          <a:p>
            <a:r>
              <a:rPr lang="en-US" sz="3600" b="1" dirty="0">
                <a:solidFill>
                  <a:srgbClr val="32425C"/>
                </a:solidFill>
              </a:rPr>
              <a:t>Android Application Components</a:t>
            </a:r>
          </a:p>
        </p:txBody>
      </p:sp>
      <p:cxnSp>
        <p:nvCxnSpPr>
          <p:cNvPr id="3" name="Straight Connector 2">
            <a:extLst>
              <a:ext uri="{FF2B5EF4-FFF2-40B4-BE49-F238E27FC236}">
                <a16:creationId xmlns:a16="http://schemas.microsoft.com/office/drawing/2014/main" id="{4CBBC676-3AA4-458A-9BF4-43A931512C32}"/>
              </a:ext>
            </a:extLst>
          </p:cNvPr>
          <p:cNvCxnSpPr>
            <a:cxnSpLocks/>
          </p:cNvCxnSpPr>
          <p:nvPr/>
        </p:nvCxnSpPr>
        <p:spPr>
          <a:xfrm flipV="1">
            <a:off x="256686" y="798994"/>
            <a:ext cx="3972748" cy="6598"/>
          </a:xfrm>
          <a:prstGeom prst="line">
            <a:avLst/>
          </a:prstGeom>
          <a:ln w="28575">
            <a:solidFill>
              <a:srgbClr val="00F66F"/>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95795" y="1092922"/>
            <a:ext cx="10711543" cy="4741869"/>
          </a:xfrm>
          <a:prstGeom prst="rect">
            <a:avLst/>
          </a:prstGeom>
        </p:spPr>
      </p:pic>
    </p:spTree>
    <p:extLst>
      <p:ext uri="{BB962C8B-B14F-4D97-AF65-F5344CB8AC3E}">
        <p14:creationId xmlns:p14="http://schemas.microsoft.com/office/powerpoint/2010/main" val="4281646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529</Words>
  <Application>Microsoft Office PowerPoint</Application>
  <PresentationFormat>Widescreen</PresentationFormat>
  <Paragraphs>56</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Calibri</vt:lpstr>
      <vt:lpstr>Calibri Light</vt:lpstr>
      <vt:lpstr>Google Sans</vt:lpstr>
      <vt:lpstr>inherit</vt:lpstr>
      <vt:lpstr>inter-bold</vt:lpstr>
      <vt:lpstr>inter-regular</vt:lpstr>
      <vt:lpstr>Source Code Pro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Ashraf</dc:creator>
  <cp:lastModifiedBy>Muhammad Ashraf</cp:lastModifiedBy>
  <cp:revision>2</cp:revision>
  <dcterms:created xsi:type="dcterms:W3CDTF">2024-10-22T09:23:02Z</dcterms:created>
  <dcterms:modified xsi:type="dcterms:W3CDTF">2024-11-07T15:32:49Z</dcterms:modified>
</cp:coreProperties>
</file>